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4" r:id="rId1"/>
  </p:sldMasterIdLst>
  <p:notesMasterIdLst>
    <p:notesMasterId r:id="rId56"/>
  </p:notesMasterIdLst>
  <p:sldIdLst>
    <p:sldId id="256" r:id="rId2"/>
    <p:sldId id="31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99" r:id="rId11"/>
    <p:sldId id="264" r:id="rId12"/>
    <p:sldId id="301" r:id="rId13"/>
    <p:sldId id="265" r:id="rId14"/>
    <p:sldId id="304" r:id="rId15"/>
    <p:sldId id="305" r:id="rId16"/>
    <p:sldId id="303" r:id="rId17"/>
    <p:sldId id="267" r:id="rId18"/>
    <p:sldId id="266" r:id="rId19"/>
    <p:sldId id="268" r:id="rId20"/>
    <p:sldId id="269" r:id="rId21"/>
    <p:sldId id="270" r:id="rId22"/>
    <p:sldId id="271" r:id="rId23"/>
    <p:sldId id="272" r:id="rId24"/>
    <p:sldId id="306" r:id="rId25"/>
    <p:sldId id="307" r:id="rId26"/>
    <p:sldId id="273" r:id="rId27"/>
    <p:sldId id="274" r:id="rId28"/>
    <p:sldId id="275" r:id="rId29"/>
    <p:sldId id="276" r:id="rId30"/>
    <p:sldId id="313" r:id="rId31"/>
    <p:sldId id="278" r:id="rId32"/>
    <p:sldId id="308" r:id="rId33"/>
    <p:sldId id="279" r:id="rId34"/>
    <p:sldId id="280" r:id="rId35"/>
    <p:sldId id="309" r:id="rId36"/>
    <p:sldId id="281" r:id="rId37"/>
    <p:sldId id="282" r:id="rId38"/>
    <p:sldId id="283" r:id="rId39"/>
    <p:sldId id="284" r:id="rId40"/>
    <p:sldId id="285" r:id="rId41"/>
    <p:sldId id="286" r:id="rId42"/>
    <p:sldId id="314" r:id="rId43"/>
    <p:sldId id="310" r:id="rId44"/>
    <p:sldId id="288" r:id="rId45"/>
    <p:sldId id="312" r:id="rId46"/>
    <p:sldId id="289" r:id="rId47"/>
    <p:sldId id="290" r:id="rId48"/>
    <p:sldId id="291" r:id="rId49"/>
    <p:sldId id="292" r:id="rId50"/>
    <p:sldId id="293" r:id="rId51"/>
    <p:sldId id="294" r:id="rId52"/>
    <p:sldId id="315" r:id="rId53"/>
    <p:sldId id="296" r:id="rId54"/>
    <p:sldId id="297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Tahoma"/>
          <a:ea typeface="Tahoma"/>
          <a:cs typeface="Tahoma"/>
        </a:font>
        <a:srgbClr val="686B5D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CD2CA"/>
          </a:solidFill>
        </a:fill>
      </a:tcStyle>
    </a:wholeTbl>
    <a:band2H>
      <a:tcTxStyle/>
      <a:tcStyle>
        <a:tcBdr/>
        <a:fill>
          <a:solidFill>
            <a:srgbClr val="F6EAE6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Tahoma"/>
          <a:ea typeface="Tahoma"/>
          <a:cs typeface="Tahoma"/>
        </a:font>
        <a:srgbClr val="686B5D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Tahoma"/>
          <a:ea typeface="Tahoma"/>
          <a:cs typeface="Tahoma"/>
        </a:font>
        <a:srgbClr val="686B5D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Tahoma"/>
          <a:ea typeface="Tahoma"/>
          <a:cs typeface="Tahoma"/>
        </a:font>
        <a:srgbClr val="686B5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AEAE9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686B5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686B5D"/>
              </a:solidFill>
              <a:prstDash val="solid"/>
              <a:round/>
            </a:ln>
          </a:top>
          <a:bottom>
            <a:ln w="25400" cap="flat">
              <a:solidFill>
                <a:srgbClr val="686B5D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686B5D"/>
              </a:solidFill>
              <a:prstDash val="solid"/>
              <a:round/>
            </a:ln>
          </a:top>
          <a:bottom>
            <a:ln w="25400" cap="flat">
              <a:solidFill>
                <a:srgbClr val="686B5D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Tahoma"/>
          <a:ea typeface="Tahoma"/>
          <a:cs typeface="Tahoma"/>
        </a:font>
        <a:srgbClr val="686B5D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2D3D1"/>
          </a:solidFill>
        </a:fill>
      </a:tcStyle>
    </a:wholeTbl>
    <a:band2H>
      <a:tcTxStyle/>
      <a:tcStyle>
        <a:tcBdr/>
        <a:fill>
          <a:solidFill>
            <a:srgbClr val="EAEAE9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86B5D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86B5D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86B5D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771C3F-6903-4D14-83FA-62B637FF85FF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BC73E15-A165-4D16-8F56-880A5927E7F5}">
      <dgm:prSet/>
      <dgm:spPr/>
      <dgm:t>
        <a:bodyPr/>
        <a:lstStyle/>
        <a:p>
          <a:r>
            <a:rPr lang="en-IE"/>
            <a:t>White Clover</a:t>
          </a:r>
          <a:endParaRPr lang="en-US"/>
        </a:p>
      </dgm:t>
    </dgm:pt>
    <dgm:pt modelId="{01542EB9-9676-4DD0-AE3E-699D536EB4CA}" type="parTrans" cxnId="{B8F7B279-7DAC-486B-87B9-EC4FB2ADD424}">
      <dgm:prSet/>
      <dgm:spPr/>
      <dgm:t>
        <a:bodyPr/>
        <a:lstStyle/>
        <a:p>
          <a:endParaRPr lang="en-US"/>
        </a:p>
      </dgm:t>
    </dgm:pt>
    <dgm:pt modelId="{5946BDB9-BE6A-4E12-AEA1-5D50FEA7E9D2}" type="sibTrans" cxnId="{B8F7B279-7DAC-486B-87B9-EC4FB2ADD424}">
      <dgm:prSet/>
      <dgm:spPr/>
      <dgm:t>
        <a:bodyPr/>
        <a:lstStyle/>
        <a:p>
          <a:endParaRPr lang="en-US"/>
        </a:p>
      </dgm:t>
    </dgm:pt>
    <dgm:pt modelId="{BB36B05D-2828-46FB-8531-A05EB171C187}">
      <dgm:prSet/>
      <dgm:spPr/>
      <dgm:t>
        <a:bodyPr/>
        <a:lstStyle/>
        <a:p>
          <a:r>
            <a:rPr lang="en-IE"/>
            <a:t>Blackberry</a:t>
          </a:r>
          <a:endParaRPr lang="en-US"/>
        </a:p>
      </dgm:t>
    </dgm:pt>
    <dgm:pt modelId="{4E782C2A-F1F5-4F58-B972-5E2B04FADFF0}" type="parTrans" cxnId="{254E9346-A5D3-4768-A2FD-426927D7933B}">
      <dgm:prSet/>
      <dgm:spPr/>
      <dgm:t>
        <a:bodyPr/>
        <a:lstStyle/>
        <a:p>
          <a:endParaRPr lang="en-US"/>
        </a:p>
      </dgm:t>
    </dgm:pt>
    <dgm:pt modelId="{C47A446D-4D3C-4E7C-ABE1-7BCBB02C58A5}" type="sibTrans" cxnId="{254E9346-A5D3-4768-A2FD-426927D7933B}">
      <dgm:prSet/>
      <dgm:spPr/>
      <dgm:t>
        <a:bodyPr/>
        <a:lstStyle/>
        <a:p>
          <a:endParaRPr lang="en-US"/>
        </a:p>
      </dgm:t>
    </dgm:pt>
    <dgm:pt modelId="{274D10CD-76EE-4D02-A9AE-17663A9904DC}">
      <dgm:prSet/>
      <dgm:spPr/>
      <dgm:t>
        <a:bodyPr/>
        <a:lstStyle/>
        <a:p>
          <a:r>
            <a:rPr lang="en-IE"/>
            <a:t>Field Beans</a:t>
          </a:r>
          <a:endParaRPr lang="en-US"/>
        </a:p>
      </dgm:t>
    </dgm:pt>
    <dgm:pt modelId="{E919DFD0-528A-484D-877A-92127B9D6845}" type="parTrans" cxnId="{16A496D8-5734-4B5B-8E61-8243A1385DC3}">
      <dgm:prSet/>
      <dgm:spPr/>
      <dgm:t>
        <a:bodyPr/>
        <a:lstStyle/>
        <a:p>
          <a:endParaRPr lang="en-US"/>
        </a:p>
      </dgm:t>
    </dgm:pt>
    <dgm:pt modelId="{8B37D888-A34B-4771-B5EC-534A9848E904}" type="sibTrans" cxnId="{16A496D8-5734-4B5B-8E61-8243A1385DC3}">
      <dgm:prSet/>
      <dgm:spPr/>
      <dgm:t>
        <a:bodyPr/>
        <a:lstStyle/>
        <a:p>
          <a:endParaRPr lang="en-US"/>
        </a:p>
      </dgm:t>
    </dgm:pt>
    <dgm:pt modelId="{D3F0AC4C-BB80-4166-A7EA-265B142075B2}">
      <dgm:prSet/>
      <dgm:spPr/>
      <dgm:t>
        <a:bodyPr/>
        <a:lstStyle/>
        <a:p>
          <a:r>
            <a:rPr lang="en-IE"/>
            <a:t>Raspberry</a:t>
          </a:r>
          <a:endParaRPr lang="en-US"/>
        </a:p>
      </dgm:t>
    </dgm:pt>
    <dgm:pt modelId="{83431E1C-8C03-4A6D-BE0D-8BC744C33695}" type="parTrans" cxnId="{5A60FA69-2C28-46B5-875E-F7DF11E657BA}">
      <dgm:prSet/>
      <dgm:spPr/>
      <dgm:t>
        <a:bodyPr/>
        <a:lstStyle/>
        <a:p>
          <a:endParaRPr lang="en-US"/>
        </a:p>
      </dgm:t>
    </dgm:pt>
    <dgm:pt modelId="{A9FE9936-4A04-4071-B0AA-712DC2A32329}" type="sibTrans" cxnId="{5A60FA69-2C28-46B5-875E-F7DF11E657BA}">
      <dgm:prSet/>
      <dgm:spPr/>
      <dgm:t>
        <a:bodyPr/>
        <a:lstStyle/>
        <a:p>
          <a:endParaRPr lang="en-US"/>
        </a:p>
      </dgm:t>
    </dgm:pt>
    <dgm:pt modelId="{36401244-40C7-47B6-A059-8846041DA5E1}">
      <dgm:prSet/>
      <dgm:spPr/>
      <dgm:t>
        <a:bodyPr/>
        <a:lstStyle/>
        <a:p>
          <a:r>
            <a:rPr lang="en-IE"/>
            <a:t>Lime</a:t>
          </a:r>
          <a:endParaRPr lang="en-US"/>
        </a:p>
      </dgm:t>
    </dgm:pt>
    <dgm:pt modelId="{2FC6ED4E-61FB-4074-8E3E-C6BD93A5C98C}" type="parTrans" cxnId="{928887DC-518B-4D84-BD47-F398F317D00A}">
      <dgm:prSet/>
      <dgm:spPr/>
      <dgm:t>
        <a:bodyPr/>
        <a:lstStyle/>
        <a:p>
          <a:endParaRPr lang="en-US"/>
        </a:p>
      </dgm:t>
    </dgm:pt>
    <dgm:pt modelId="{C60839D2-BF58-4323-93C8-99EAE8722C8B}" type="sibTrans" cxnId="{928887DC-518B-4D84-BD47-F398F317D00A}">
      <dgm:prSet/>
      <dgm:spPr/>
      <dgm:t>
        <a:bodyPr/>
        <a:lstStyle/>
        <a:p>
          <a:endParaRPr lang="en-US"/>
        </a:p>
      </dgm:t>
    </dgm:pt>
    <dgm:pt modelId="{EDFFFCD4-3D9C-435D-BEF3-C1AC1057B3ED}">
      <dgm:prSet/>
      <dgm:spPr/>
      <dgm:t>
        <a:bodyPr/>
        <a:lstStyle/>
        <a:p>
          <a:r>
            <a:rPr lang="en-IE"/>
            <a:t>Willow Herb</a:t>
          </a:r>
          <a:endParaRPr lang="en-US"/>
        </a:p>
      </dgm:t>
    </dgm:pt>
    <dgm:pt modelId="{3080224E-E177-4BD0-A34B-757383B575B5}" type="parTrans" cxnId="{6370D0EF-F148-4F90-B49D-CBF4D6AC76A1}">
      <dgm:prSet/>
      <dgm:spPr/>
      <dgm:t>
        <a:bodyPr/>
        <a:lstStyle/>
        <a:p>
          <a:endParaRPr lang="en-US"/>
        </a:p>
      </dgm:t>
    </dgm:pt>
    <dgm:pt modelId="{6E992A89-5787-4D49-BE83-2407C0A510D7}" type="sibTrans" cxnId="{6370D0EF-F148-4F90-B49D-CBF4D6AC76A1}">
      <dgm:prSet/>
      <dgm:spPr/>
      <dgm:t>
        <a:bodyPr/>
        <a:lstStyle/>
        <a:p>
          <a:endParaRPr lang="en-US"/>
        </a:p>
      </dgm:t>
    </dgm:pt>
    <dgm:pt modelId="{2B94EBD3-D72C-431B-97C4-523A82B797D7}">
      <dgm:prSet/>
      <dgm:spPr/>
      <dgm:t>
        <a:bodyPr/>
        <a:lstStyle/>
        <a:p>
          <a:r>
            <a:rPr lang="en-IE"/>
            <a:t>Lavender</a:t>
          </a:r>
          <a:endParaRPr lang="en-US"/>
        </a:p>
      </dgm:t>
    </dgm:pt>
    <dgm:pt modelId="{5F5FA6A6-F2FD-44DE-ABC7-57B135D29235}" type="parTrans" cxnId="{F6E53DA4-9760-4E52-92A4-7D8C0E520C16}">
      <dgm:prSet/>
      <dgm:spPr/>
      <dgm:t>
        <a:bodyPr/>
        <a:lstStyle/>
        <a:p>
          <a:endParaRPr lang="en-US"/>
        </a:p>
      </dgm:t>
    </dgm:pt>
    <dgm:pt modelId="{19D77C12-A3E0-45F6-ACEA-37C22A56291A}" type="sibTrans" cxnId="{F6E53DA4-9760-4E52-92A4-7D8C0E520C16}">
      <dgm:prSet/>
      <dgm:spPr/>
      <dgm:t>
        <a:bodyPr/>
        <a:lstStyle/>
        <a:p>
          <a:endParaRPr lang="en-US"/>
        </a:p>
      </dgm:t>
    </dgm:pt>
    <dgm:pt modelId="{32CE6C55-8CF4-4F4F-8B71-497E514E30B1}">
      <dgm:prSet/>
      <dgm:spPr/>
      <dgm:t>
        <a:bodyPr/>
        <a:lstStyle/>
        <a:p>
          <a:r>
            <a:rPr lang="en-IE"/>
            <a:t>Sage, Thyme, Oregano</a:t>
          </a:r>
          <a:endParaRPr lang="en-US"/>
        </a:p>
      </dgm:t>
    </dgm:pt>
    <dgm:pt modelId="{935F1CDD-B57B-4A6E-BB8C-4CFFA983E81D}" type="parTrans" cxnId="{7BFC15EF-7531-4E17-95D5-5E73FC00F568}">
      <dgm:prSet/>
      <dgm:spPr/>
      <dgm:t>
        <a:bodyPr/>
        <a:lstStyle/>
        <a:p>
          <a:endParaRPr lang="en-US"/>
        </a:p>
      </dgm:t>
    </dgm:pt>
    <dgm:pt modelId="{4BB76AEF-F637-49DC-AC19-2B9A50A6F446}" type="sibTrans" cxnId="{7BFC15EF-7531-4E17-95D5-5E73FC00F568}">
      <dgm:prSet/>
      <dgm:spPr/>
      <dgm:t>
        <a:bodyPr/>
        <a:lstStyle/>
        <a:p>
          <a:endParaRPr lang="en-US"/>
        </a:p>
      </dgm:t>
    </dgm:pt>
    <dgm:pt modelId="{3BE69F0D-4652-4A27-9D40-116EE2F355D8}">
      <dgm:prSet/>
      <dgm:spPr/>
      <dgm:t>
        <a:bodyPr/>
        <a:lstStyle/>
        <a:p>
          <a:r>
            <a:rPr lang="en-IE"/>
            <a:t>Geranium</a:t>
          </a:r>
          <a:endParaRPr lang="en-US"/>
        </a:p>
      </dgm:t>
    </dgm:pt>
    <dgm:pt modelId="{0E1C7F1F-7CF6-41DA-B2DA-E397ED4B5C7C}" type="parTrans" cxnId="{037D587F-8F26-4B49-8606-DFF41F3D1F18}">
      <dgm:prSet/>
      <dgm:spPr/>
      <dgm:t>
        <a:bodyPr/>
        <a:lstStyle/>
        <a:p>
          <a:endParaRPr lang="en-US"/>
        </a:p>
      </dgm:t>
    </dgm:pt>
    <dgm:pt modelId="{CDB79F04-E338-4F66-9122-231C28BC10C8}" type="sibTrans" cxnId="{037D587F-8F26-4B49-8606-DFF41F3D1F18}">
      <dgm:prSet/>
      <dgm:spPr/>
      <dgm:t>
        <a:bodyPr/>
        <a:lstStyle/>
        <a:p>
          <a:endParaRPr lang="en-US"/>
        </a:p>
      </dgm:t>
    </dgm:pt>
    <dgm:pt modelId="{5D26D9A5-C73C-4B9A-9764-A18A2696D3BD}" type="pres">
      <dgm:prSet presAssocID="{60771C3F-6903-4D14-83FA-62B637FF85FF}" presName="diagram" presStyleCnt="0">
        <dgm:presLayoutVars>
          <dgm:dir/>
          <dgm:resizeHandles val="exact"/>
        </dgm:presLayoutVars>
      </dgm:prSet>
      <dgm:spPr/>
    </dgm:pt>
    <dgm:pt modelId="{AE913D55-2DA1-4606-99E4-320BD81E7EB9}" type="pres">
      <dgm:prSet presAssocID="{DBC73E15-A165-4D16-8F56-880A5927E7F5}" presName="node" presStyleLbl="node1" presStyleIdx="0" presStyleCnt="9">
        <dgm:presLayoutVars>
          <dgm:bulletEnabled val="1"/>
        </dgm:presLayoutVars>
      </dgm:prSet>
      <dgm:spPr/>
    </dgm:pt>
    <dgm:pt modelId="{F7C5EE96-6F31-40EA-BF4A-810FEB667B7E}" type="pres">
      <dgm:prSet presAssocID="{5946BDB9-BE6A-4E12-AEA1-5D50FEA7E9D2}" presName="sibTrans" presStyleCnt="0"/>
      <dgm:spPr/>
    </dgm:pt>
    <dgm:pt modelId="{1DA04F92-4821-4A9A-8F29-F489E9C6BBAD}" type="pres">
      <dgm:prSet presAssocID="{BB36B05D-2828-46FB-8531-A05EB171C187}" presName="node" presStyleLbl="node1" presStyleIdx="1" presStyleCnt="9">
        <dgm:presLayoutVars>
          <dgm:bulletEnabled val="1"/>
        </dgm:presLayoutVars>
      </dgm:prSet>
      <dgm:spPr/>
    </dgm:pt>
    <dgm:pt modelId="{5B224293-72E4-4231-AC88-B9FA6F6E5DC5}" type="pres">
      <dgm:prSet presAssocID="{C47A446D-4D3C-4E7C-ABE1-7BCBB02C58A5}" presName="sibTrans" presStyleCnt="0"/>
      <dgm:spPr/>
    </dgm:pt>
    <dgm:pt modelId="{FF339736-AE48-4157-8617-A7592CD1255E}" type="pres">
      <dgm:prSet presAssocID="{274D10CD-76EE-4D02-A9AE-17663A9904DC}" presName="node" presStyleLbl="node1" presStyleIdx="2" presStyleCnt="9">
        <dgm:presLayoutVars>
          <dgm:bulletEnabled val="1"/>
        </dgm:presLayoutVars>
      </dgm:prSet>
      <dgm:spPr/>
    </dgm:pt>
    <dgm:pt modelId="{6420D6C8-5932-4656-A7A2-6F1FAC6EF1E1}" type="pres">
      <dgm:prSet presAssocID="{8B37D888-A34B-4771-B5EC-534A9848E904}" presName="sibTrans" presStyleCnt="0"/>
      <dgm:spPr/>
    </dgm:pt>
    <dgm:pt modelId="{E457FDD4-DB06-4B27-9116-F576C3C42E2C}" type="pres">
      <dgm:prSet presAssocID="{D3F0AC4C-BB80-4166-A7EA-265B142075B2}" presName="node" presStyleLbl="node1" presStyleIdx="3" presStyleCnt="9">
        <dgm:presLayoutVars>
          <dgm:bulletEnabled val="1"/>
        </dgm:presLayoutVars>
      </dgm:prSet>
      <dgm:spPr/>
    </dgm:pt>
    <dgm:pt modelId="{7A27DA9A-CB3D-4593-A8EF-343A65FEA2AE}" type="pres">
      <dgm:prSet presAssocID="{A9FE9936-4A04-4071-B0AA-712DC2A32329}" presName="sibTrans" presStyleCnt="0"/>
      <dgm:spPr/>
    </dgm:pt>
    <dgm:pt modelId="{56ECA2B0-86BF-4B12-BCBA-9AD361D787E9}" type="pres">
      <dgm:prSet presAssocID="{36401244-40C7-47B6-A059-8846041DA5E1}" presName="node" presStyleLbl="node1" presStyleIdx="4" presStyleCnt="9">
        <dgm:presLayoutVars>
          <dgm:bulletEnabled val="1"/>
        </dgm:presLayoutVars>
      </dgm:prSet>
      <dgm:spPr/>
    </dgm:pt>
    <dgm:pt modelId="{3C880E27-C33F-4104-ADDA-B16D816BDBCC}" type="pres">
      <dgm:prSet presAssocID="{C60839D2-BF58-4323-93C8-99EAE8722C8B}" presName="sibTrans" presStyleCnt="0"/>
      <dgm:spPr/>
    </dgm:pt>
    <dgm:pt modelId="{11C0959F-5513-445B-AF7A-BB2E3FAA1C10}" type="pres">
      <dgm:prSet presAssocID="{EDFFFCD4-3D9C-435D-BEF3-C1AC1057B3ED}" presName="node" presStyleLbl="node1" presStyleIdx="5" presStyleCnt="9">
        <dgm:presLayoutVars>
          <dgm:bulletEnabled val="1"/>
        </dgm:presLayoutVars>
      </dgm:prSet>
      <dgm:spPr/>
    </dgm:pt>
    <dgm:pt modelId="{98096640-1C99-4C22-9395-3F1EF80E3F68}" type="pres">
      <dgm:prSet presAssocID="{6E992A89-5787-4D49-BE83-2407C0A510D7}" presName="sibTrans" presStyleCnt="0"/>
      <dgm:spPr/>
    </dgm:pt>
    <dgm:pt modelId="{0273B8F4-C388-4B96-84F0-36F8D4D90648}" type="pres">
      <dgm:prSet presAssocID="{2B94EBD3-D72C-431B-97C4-523A82B797D7}" presName="node" presStyleLbl="node1" presStyleIdx="6" presStyleCnt="9">
        <dgm:presLayoutVars>
          <dgm:bulletEnabled val="1"/>
        </dgm:presLayoutVars>
      </dgm:prSet>
      <dgm:spPr/>
    </dgm:pt>
    <dgm:pt modelId="{F9AA914B-D4CB-4F3B-B533-A6CA7413E68F}" type="pres">
      <dgm:prSet presAssocID="{19D77C12-A3E0-45F6-ACEA-37C22A56291A}" presName="sibTrans" presStyleCnt="0"/>
      <dgm:spPr/>
    </dgm:pt>
    <dgm:pt modelId="{0BF8DBAC-55CF-4A33-8CB8-EDBA3A532FBA}" type="pres">
      <dgm:prSet presAssocID="{32CE6C55-8CF4-4F4F-8B71-497E514E30B1}" presName="node" presStyleLbl="node1" presStyleIdx="7" presStyleCnt="9">
        <dgm:presLayoutVars>
          <dgm:bulletEnabled val="1"/>
        </dgm:presLayoutVars>
      </dgm:prSet>
      <dgm:spPr/>
    </dgm:pt>
    <dgm:pt modelId="{ED8FDD14-EFC3-42E4-943E-0DF43DD72AAF}" type="pres">
      <dgm:prSet presAssocID="{4BB76AEF-F637-49DC-AC19-2B9A50A6F446}" presName="sibTrans" presStyleCnt="0"/>
      <dgm:spPr/>
    </dgm:pt>
    <dgm:pt modelId="{190889CE-7523-4D00-BE31-EF74D40639B6}" type="pres">
      <dgm:prSet presAssocID="{3BE69F0D-4652-4A27-9D40-116EE2F355D8}" presName="node" presStyleLbl="node1" presStyleIdx="8" presStyleCnt="9">
        <dgm:presLayoutVars>
          <dgm:bulletEnabled val="1"/>
        </dgm:presLayoutVars>
      </dgm:prSet>
      <dgm:spPr/>
    </dgm:pt>
  </dgm:ptLst>
  <dgm:cxnLst>
    <dgm:cxn modelId="{581C8802-91A6-47B1-834B-293B2F059C6C}" type="presOf" srcId="{36401244-40C7-47B6-A059-8846041DA5E1}" destId="{56ECA2B0-86BF-4B12-BCBA-9AD361D787E9}" srcOrd="0" destOrd="0" presId="urn:microsoft.com/office/officeart/2005/8/layout/default"/>
    <dgm:cxn modelId="{A75EB115-1651-4706-996B-FD8B9E6C0435}" type="presOf" srcId="{DBC73E15-A165-4D16-8F56-880A5927E7F5}" destId="{AE913D55-2DA1-4606-99E4-320BD81E7EB9}" srcOrd="0" destOrd="0" presId="urn:microsoft.com/office/officeart/2005/8/layout/default"/>
    <dgm:cxn modelId="{9889393E-9BCF-4A0F-B4BD-D3C19078014E}" type="presOf" srcId="{D3F0AC4C-BB80-4166-A7EA-265B142075B2}" destId="{E457FDD4-DB06-4B27-9116-F576C3C42E2C}" srcOrd="0" destOrd="0" presId="urn:microsoft.com/office/officeart/2005/8/layout/default"/>
    <dgm:cxn modelId="{5ABD2C3F-3D4B-4118-B62A-E18D9680B0E9}" type="presOf" srcId="{3BE69F0D-4652-4A27-9D40-116EE2F355D8}" destId="{190889CE-7523-4D00-BE31-EF74D40639B6}" srcOrd="0" destOrd="0" presId="urn:microsoft.com/office/officeart/2005/8/layout/default"/>
    <dgm:cxn modelId="{9F88AE5D-B233-4F9D-B915-D9D52E5C42F2}" type="presOf" srcId="{32CE6C55-8CF4-4F4F-8B71-497E514E30B1}" destId="{0BF8DBAC-55CF-4A33-8CB8-EDBA3A532FBA}" srcOrd="0" destOrd="0" presId="urn:microsoft.com/office/officeart/2005/8/layout/default"/>
    <dgm:cxn modelId="{254E9346-A5D3-4768-A2FD-426927D7933B}" srcId="{60771C3F-6903-4D14-83FA-62B637FF85FF}" destId="{BB36B05D-2828-46FB-8531-A05EB171C187}" srcOrd="1" destOrd="0" parTransId="{4E782C2A-F1F5-4F58-B972-5E2B04FADFF0}" sibTransId="{C47A446D-4D3C-4E7C-ABE1-7BCBB02C58A5}"/>
    <dgm:cxn modelId="{5A60FA69-2C28-46B5-875E-F7DF11E657BA}" srcId="{60771C3F-6903-4D14-83FA-62B637FF85FF}" destId="{D3F0AC4C-BB80-4166-A7EA-265B142075B2}" srcOrd="3" destOrd="0" parTransId="{83431E1C-8C03-4A6D-BE0D-8BC744C33695}" sibTransId="{A9FE9936-4A04-4071-B0AA-712DC2A32329}"/>
    <dgm:cxn modelId="{B39B7253-6742-486E-9746-C2118A07B75F}" type="presOf" srcId="{BB36B05D-2828-46FB-8531-A05EB171C187}" destId="{1DA04F92-4821-4A9A-8F29-F489E9C6BBAD}" srcOrd="0" destOrd="0" presId="urn:microsoft.com/office/officeart/2005/8/layout/default"/>
    <dgm:cxn modelId="{F5982875-FBDF-4058-814D-6200D27591E3}" type="presOf" srcId="{274D10CD-76EE-4D02-A9AE-17663A9904DC}" destId="{FF339736-AE48-4157-8617-A7592CD1255E}" srcOrd="0" destOrd="0" presId="urn:microsoft.com/office/officeart/2005/8/layout/default"/>
    <dgm:cxn modelId="{B8F7B279-7DAC-486B-87B9-EC4FB2ADD424}" srcId="{60771C3F-6903-4D14-83FA-62B637FF85FF}" destId="{DBC73E15-A165-4D16-8F56-880A5927E7F5}" srcOrd="0" destOrd="0" parTransId="{01542EB9-9676-4DD0-AE3E-699D536EB4CA}" sibTransId="{5946BDB9-BE6A-4E12-AEA1-5D50FEA7E9D2}"/>
    <dgm:cxn modelId="{037D587F-8F26-4B49-8606-DFF41F3D1F18}" srcId="{60771C3F-6903-4D14-83FA-62B637FF85FF}" destId="{3BE69F0D-4652-4A27-9D40-116EE2F355D8}" srcOrd="8" destOrd="0" parTransId="{0E1C7F1F-7CF6-41DA-B2DA-E397ED4B5C7C}" sibTransId="{CDB79F04-E338-4F66-9122-231C28BC10C8}"/>
    <dgm:cxn modelId="{6FB0E69F-788A-48FF-84B6-011CEC4606FF}" type="presOf" srcId="{2B94EBD3-D72C-431B-97C4-523A82B797D7}" destId="{0273B8F4-C388-4B96-84F0-36F8D4D90648}" srcOrd="0" destOrd="0" presId="urn:microsoft.com/office/officeart/2005/8/layout/default"/>
    <dgm:cxn modelId="{F6E53DA4-9760-4E52-92A4-7D8C0E520C16}" srcId="{60771C3F-6903-4D14-83FA-62B637FF85FF}" destId="{2B94EBD3-D72C-431B-97C4-523A82B797D7}" srcOrd="6" destOrd="0" parTransId="{5F5FA6A6-F2FD-44DE-ABC7-57B135D29235}" sibTransId="{19D77C12-A3E0-45F6-ACEA-37C22A56291A}"/>
    <dgm:cxn modelId="{B9F0BDBF-3C3B-4FB1-8B92-91A756D21499}" type="presOf" srcId="{EDFFFCD4-3D9C-435D-BEF3-C1AC1057B3ED}" destId="{11C0959F-5513-445B-AF7A-BB2E3FAA1C10}" srcOrd="0" destOrd="0" presId="urn:microsoft.com/office/officeart/2005/8/layout/default"/>
    <dgm:cxn modelId="{6F8D8DD7-2622-4A89-86FA-8FF035DC9164}" type="presOf" srcId="{60771C3F-6903-4D14-83FA-62B637FF85FF}" destId="{5D26D9A5-C73C-4B9A-9764-A18A2696D3BD}" srcOrd="0" destOrd="0" presId="urn:microsoft.com/office/officeart/2005/8/layout/default"/>
    <dgm:cxn modelId="{16A496D8-5734-4B5B-8E61-8243A1385DC3}" srcId="{60771C3F-6903-4D14-83FA-62B637FF85FF}" destId="{274D10CD-76EE-4D02-A9AE-17663A9904DC}" srcOrd="2" destOrd="0" parTransId="{E919DFD0-528A-484D-877A-92127B9D6845}" sibTransId="{8B37D888-A34B-4771-B5EC-534A9848E904}"/>
    <dgm:cxn modelId="{928887DC-518B-4D84-BD47-F398F317D00A}" srcId="{60771C3F-6903-4D14-83FA-62B637FF85FF}" destId="{36401244-40C7-47B6-A059-8846041DA5E1}" srcOrd="4" destOrd="0" parTransId="{2FC6ED4E-61FB-4074-8E3E-C6BD93A5C98C}" sibTransId="{C60839D2-BF58-4323-93C8-99EAE8722C8B}"/>
    <dgm:cxn modelId="{7BFC15EF-7531-4E17-95D5-5E73FC00F568}" srcId="{60771C3F-6903-4D14-83FA-62B637FF85FF}" destId="{32CE6C55-8CF4-4F4F-8B71-497E514E30B1}" srcOrd="7" destOrd="0" parTransId="{935F1CDD-B57B-4A6E-BB8C-4CFFA983E81D}" sibTransId="{4BB76AEF-F637-49DC-AC19-2B9A50A6F446}"/>
    <dgm:cxn modelId="{6370D0EF-F148-4F90-B49D-CBF4D6AC76A1}" srcId="{60771C3F-6903-4D14-83FA-62B637FF85FF}" destId="{EDFFFCD4-3D9C-435D-BEF3-C1AC1057B3ED}" srcOrd="5" destOrd="0" parTransId="{3080224E-E177-4BD0-A34B-757383B575B5}" sibTransId="{6E992A89-5787-4D49-BE83-2407C0A510D7}"/>
    <dgm:cxn modelId="{6E099D8A-17AB-4FDB-BB8B-7D205D8CD436}" type="presParOf" srcId="{5D26D9A5-C73C-4B9A-9764-A18A2696D3BD}" destId="{AE913D55-2DA1-4606-99E4-320BD81E7EB9}" srcOrd="0" destOrd="0" presId="urn:microsoft.com/office/officeart/2005/8/layout/default"/>
    <dgm:cxn modelId="{FBD06FCA-8D1D-4F59-A9E0-5D5C089CF820}" type="presParOf" srcId="{5D26D9A5-C73C-4B9A-9764-A18A2696D3BD}" destId="{F7C5EE96-6F31-40EA-BF4A-810FEB667B7E}" srcOrd="1" destOrd="0" presId="urn:microsoft.com/office/officeart/2005/8/layout/default"/>
    <dgm:cxn modelId="{C0286B84-2BFA-47DA-929E-5F7979897249}" type="presParOf" srcId="{5D26D9A5-C73C-4B9A-9764-A18A2696D3BD}" destId="{1DA04F92-4821-4A9A-8F29-F489E9C6BBAD}" srcOrd="2" destOrd="0" presId="urn:microsoft.com/office/officeart/2005/8/layout/default"/>
    <dgm:cxn modelId="{7063B05E-5417-414D-A172-8E91CD95FFB7}" type="presParOf" srcId="{5D26D9A5-C73C-4B9A-9764-A18A2696D3BD}" destId="{5B224293-72E4-4231-AC88-B9FA6F6E5DC5}" srcOrd="3" destOrd="0" presId="urn:microsoft.com/office/officeart/2005/8/layout/default"/>
    <dgm:cxn modelId="{2213F6C8-0D07-4014-A7D7-C423D1131A64}" type="presParOf" srcId="{5D26D9A5-C73C-4B9A-9764-A18A2696D3BD}" destId="{FF339736-AE48-4157-8617-A7592CD1255E}" srcOrd="4" destOrd="0" presId="urn:microsoft.com/office/officeart/2005/8/layout/default"/>
    <dgm:cxn modelId="{E274E38E-489F-4354-88A3-47830A9BF170}" type="presParOf" srcId="{5D26D9A5-C73C-4B9A-9764-A18A2696D3BD}" destId="{6420D6C8-5932-4656-A7A2-6F1FAC6EF1E1}" srcOrd="5" destOrd="0" presId="urn:microsoft.com/office/officeart/2005/8/layout/default"/>
    <dgm:cxn modelId="{84D77825-9883-4D49-BBF4-BF09C35BFD6C}" type="presParOf" srcId="{5D26D9A5-C73C-4B9A-9764-A18A2696D3BD}" destId="{E457FDD4-DB06-4B27-9116-F576C3C42E2C}" srcOrd="6" destOrd="0" presId="urn:microsoft.com/office/officeart/2005/8/layout/default"/>
    <dgm:cxn modelId="{213F6514-D295-4DA3-A849-357620C4AA2D}" type="presParOf" srcId="{5D26D9A5-C73C-4B9A-9764-A18A2696D3BD}" destId="{7A27DA9A-CB3D-4593-A8EF-343A65FEA2AE}" srcOrd="7" destOrd="0" presId="urn:microsoft.com/office/officeart/2005/8/layout/default"/>
    <dgm:cxn modelId="{21E5A229-BB2E-4872-83C5-2CC471859B0A}" type="presParOf" srcId="{5D26D9A5-C73C-4B9A-9764-A18A2696D3BD}" destId="{56ECA2B0-86BF-4B12-BCBA-9AD361D787E9}" srcOrd="8" destOrd="0" presId="urn:microsoft.com/office/officeart/2005/8/layout/default"/>
    <dgm:cxn modelId="{D3BE7822-5338-41C5-9C60-CF6CDDE5E448}" type="presParOf" srcId="{5D26D9A5-C73C-4B9A-9764-A18A2696D3BD}" destId="{3C880E27-C33F-4104-ADDA-B16D816BDBCC}" srcOrd="9" destOrd="0" presId="urn:microsoft.com/office/officeart/2005/8/layout/default"/>
    <dgm:cxn modelId="{0D1B808C-9BAC-4104-8E70-9ACEC500108C}" type="presParOf" srcId="{5D26D9A5-C73C-4B9A-9764-A18A2696D3BD}" destId="{11C0959F-5513-445B-AF7A-BB2E3FAA1C10}" srcOrd="10" destOrd="0" presId="urn:microsoft.com/office/officeart/2005/8/layout/default"/>
    <dgm:cxn modelId="{D9964448-6CCC-4B2A-84D7-2E3B858EE709}" type="presParOf" srcId="{5D26D9A5-C73C-4B9A-9764-A18A2696D3BD}" destId="{98096640-1C99-4C22-9395-3F1EF80E3F68}" srcOrd="11" destOrd="0" presId="urn:microsoft.com/office/officeart/2005/8/layout/default"/>
    <dgm:cxn modelId="{28991E23-8EA5-498C-8433-1D7C48254450}" type="presParOf" srcId="{5D26D9A5-C73C-4B9A-9764-A18A2696D3BD}" destId="{0273B8F4-C388-4B96-84F0-36F8D4D90648}" srcOrd="12" destOrd="0" presId="urn:microsoft.com/office/officeart/2005/8/layout/default"/>
    <dgm:cxn modelId="{15C78974-FA95-4361-A26B-315589ACE130}" type="presParOf" srcId="{5D26D9A5-C73C-4B9A-9764-A18A2696D3BD}" destId="{F9AA914B-D4CB-4F3B-B533-A6CA7413E68F}" srcOrd="13" destOrd="0" presId="urn:microsoft.com/office/officeart/2005/8/layout/default"/>
    <dgm:cxn modelId="{74902758-B8EC-4CDA-8314-C30FB5977F3A}" type="presParOf" srcId="{5D26D9A5-C73C-4B9A-9764-A18A2696D3BD}" destId="{0BF8DBAC-55CF-4A33-8CB8-EDBA3A532FBA}" srcOrd="14" destOrd="0" presId="urn:microsoft.com/office/officeart/2005/8/layout/default"/>
    <dgm:cxn modelId="{EC36D00D-F7E2-43C2-890C-3BD8ECFE7547}" type="presParOf" srcId="{5D26D9A5-C73C-4B9A-9764-A18A2696D3BD}" destId="{ED8FDD14-EFC3-42E4-943E-0DF43DD72AAF}" srcOrd="15" destOrd="0" presId="urn:microsoft.com/office/officeart/2005/8/layout/default"/>
    <dgm:cxn modelId="{50EBE93F-3707-421F-B1D5-C00112C59C1C}" type="presParOf" srcId="{5D26D9A5-C73C-4B9A-9764-A18A2696D3BD}" destId="{190889CE-7523-4D00-BE31-EF74D40639B6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913D55-2DA1-4606-99E4-320BD81E7EB9}">
      <dsp:nvSpPr>
        <dsp:cNvPr id="0" name=""/>
        <dsp:cNvSpPr/>
      </dsp:nvSpPr>
      <dsp:spPr>
        <a:xfrm>
          <a:off x="194249" y="714"/>
          <a:ext cx="1798716" cy="107923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/>
            <a:t>White Clover</a:t>
          </a:r>
          <a:endParaRPr lang="en-US" sz="2200" kern="1200"/>
        </a:p>
      </dsp:txBody>
      <dsp:txXfrm>
        <a:off x="194249" y="714"/>
        <a:ext cx="1798716" cy="1079230"/>
      </dsp:txXfrm>
    </dsp:sp>
    <dsp:sp modelId="{1DA04F92-4821-4A9A-8F29-F489E9C6BBAD}">
      <dsp:nvSpPr>
        <dsp:cNvPr id="0" name=""/>
        <dsp:cNvSpPr/>
      </dsp:nvSpPr>
      <dsp:spPr>
        <a:xfrm>
          <a:off x="2172837" y="714"/>
          <a:ext cx="1798716" cy="107923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/>
            <a:t>Blackberry</a:t>
          </a:r>
          <a:endParaRPr lang="en-US" sz="2200" kern="1200"/>
        </a:p>
      </dsp:txBody>
      <dsp:txXfrm>
        <a:off x="2172837" y="714"/>
        <a:ext cx="1798716" cy="1079230"/>
      </dsp:txXfrm>
    </dsp:sp>
    <dsp:sp modelId="{FF339736-AE48-4157-8617-A7592CD1255E}">
      <dsp:nvSpPr>
        <dsp:cNvPr id="0" name=""/>
        <dsp:cNvSpPr/>
      </dsp:nvSpPr>
      <dsp:spPr>
        <a:xfrm>
          <a:off x="4151426" y="714"/>
          <a:ext cx="1798716" cy="107923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/>
            <a:t>Field Beans</a:t>
          </a:r>
          <a:endParaRPr lang="en-US" sz="2200" kern="1200"/>
        </a:p>
      </dsp:txBody>
      <dsp:txXfrm>
        <a:off x="4151426" y="714"/>
        <a:ext cx="1798716" cy="1079230"/>
      </dsp:txXfrm>
    </dsp:sp>
    <dsp:sp modelId="{E457FDD4-DB06-4B27-9116-F576C3C42E2C}">
      <dsp:nvSpPr>
        <dsp:cNvPr id="0" name=""/>
        <dsp:cNvSpPr/>
      </dsp:nvSpPr>
      <dsp:spPr>
        <a:xfrm>
          <a:off x="6130014" y="714"/>
          <a:ext cx="1798716" cy="107923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/>
            <a:t>Raspberry</a:t>
          </a:r>
          <a:endParaRPr lang="en-US" sz="2200" kern="1200"/>
        </a:p>
      </dsp:txBody>
      <dsp:txXfrm>
        <a:off x="6130014" y="714"/>
        <a:ext cx="1798716" cy="1079230"/>
      </dsp:txXfrm>
    </dsp:sp>
    <dsp:sp modelId="{56ECA2B0-86BF-4B12-BCBA-9AD361D787E9}">
      <dsp:nvSpPr>
        <dsp:cNvPr id="0" name=""/>
        <dsp:cNvSpPr/>
      </dsp:nvSpPr>
      <dsp:spPr>
        <a:xfrm>
          <a:off x="194249" y="1259816"/>
          <a:ext cx="1798716" cy="107923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/>
            <a:t>Lime</a:t>
          </a:r>
          <a:endParaRPr lang="en-US" sz="2200" kern="1200"/>
        </a:p>
      </dsp:txBody>
      <dsp:txXfrm>
        <a:off x="194249" y="1259816"/>
        <a:ext cx="1798716" cy="1079230"/>
      </dsp:txXfrm>
    </dsp:sp>
    <dsp:sp modelId="{11C0959F-5513-445B-AF7A-BB2E3FAA1C10}">
      <dsp:nvSpPr>
        <dsp:cNvPr id="0" name=""/>
        <dsp:cNvSpPr/>
      </dsp:nvSpPr>
      <dsp:spPr>
        <a:xfrm>
          <a:off x="2172837" y="1259816"/>
          <a:ext cx="1798716" cy="107923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/>
            <a:t>Willow Herb</a:t>
          </a:r>
          <a:endParaRPr lang="en-US" sz="2200" kern="1200"/>
        </a:p>
      </dsp:txBody>
      <dsp:txXfrm>
        <a:off x="2172837" y="1259816"/>
        <a:ext cx="1798716" cy="1079230"/>
      </dsp:txXfrm>
    </dsp:sp>
    <dsp:sp modelId="{0273B8F4-C388-4B96-84F0-36F8D4D90648}">
      <dsp:nvSpPr>
        <dsp:cNvPr id="0" name=""/>
        <dsp:cNvSpPr/>
      </dsp:nvSpPr>
      <dsp:spPr>
        <a:xfrm>
          <a:off x="4151426" y="1259816"/>
          <a:ext cx="1798716" cy="107923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/>
            <a:t>Lavender</a:t>
          </a:r>
          <a:endParaRPr lang="en-US" sz="2200" kern="1200"/>
        </a:p>
      </dsp:txBody>
      <dsp:txXfrm>
        <a:off x="4151426" y="1259816"/>
        <a:ext cx="1798716" cy="1079230"/>
      </dsp:txXfrm>
    </dsp:sp>
    <dsp:sp modelId="{0BF8DBAC-55CF-4A33-8CB8-EDBA3A532FBA}">
      <dsp:nvSpPr>
        <dsp:cNvPr id="0" name=""/>
        <dsp:cNvSpPr/>
      </dsp:nvSpPr>
      <dsp:spPr>
        <a:xfrm>
          <a:off x="6130014" y="1259816"/>
          <a:ext cx="1798716" cy="107923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/>
            <a:t>Sage, Thyme, Oregano</a:t>
          </a:r>
          <a:endParaRPr lang="en-US" sz="2200" kern="1200"/>
        </a:p>
      </dsp:txBody>
      <dsp:txXfrm>
        <a:off x="6130014" y="1259816"/>
        <a:ext cx="1798716" cy="1079230"/>
      </dsp:txXfrm>
    </dsp:sp>
    <dsp:sp modelId="{190889CE-7523-4D00-BE31-EF74D40639B6}">
      <dsp:nvSpPr>
        <dsp:cNvPr id="0" name=""/>
        <dsp:cNvSpPr/>
      </dsp:nvSpPr>
      <dsp:spPr>
        <a:xfrm>
          <a:off x="3162132" y="2518918"/>
          <a:ext cx="1798716" cy="107923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/>
            <a:t>Geranium</a:t>
          </a:r>
          <a:endParaRPr lang="en-US" sz="2200" kern="1200"/>
        </a:p>
      </dsp:txBody>
      <dsp:txXfrm>
        <a:off x="3162132" y="2518918"/>
        <a:ext cx="1798716" cy="10792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8" name="Shape 19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>
        <a:latin typeface="+mj-lt"/>
        <a:ea typeface="+mj-ea"/>
        <a:cs typeface="+mj-cs"/>
        <a:sym typeface="Helvetica Neue"/>
      </a:defRPr>
    </a:lvl1pPr>
    <a:lvl2pPr indent="228600" latinLnBrk="0">
      <a:defRPr>
        <a:latin typeface="+mj-lt"/>
        <a:ea typeface="+mj-ea"/>
        <a:cs typeface="+mj-cs"/>
        <a:sym typeface="Helvetica Neue"/>
      </a:defRPr>
    </a:lvl2pPr>
    <a:lvl3pPr indent="457200" latinLnBrk="0">
      <a:defRPr>
        <a:latin typeface="+mj-lt"/>
        <a:ea typeface="+mj-ea"/>
        <a:cs typeface="+mj-cs"/>
        <a:sym typeface="Helvetica Neue"/>
      </a:defRPr>
    </a:lvl3pPr>
    <a:lvl4pPr indent="685800" latinLnBrk="0">
      <a:defRPr>
        <a:latin typeface="+mj-lt"/>
        <a:ea typeface="+mj-ea"/>
        <a:cs typeface="+mj-cs"/>
        <a:sym typeface="Helvetica Neue"/>
      </a:defRPr>
    </a:lvl4pPr>
    <a:lvl5pPr indent="914400" latinLnBrk="0">
      <a:defRPr>
        <a:latin typeface="+mj-lt"/>
        <a:ea typeface="+mj-ea"/>
        <a:cs typeface="+mj-cs"/>
        <a:sym typeface="Helvetica Neue"/>
      </a:defRPr>
    </a:lvl5pPr>
    <a:lvl6pPr indent="1143000" latinLnBrk="0">
      <a:defRPr>
        <a:latin typeface="+mj-lt"/>
        <a:ea typeface="+mj-ea"/>
        <a:cs typeface="+mj-cs"/>
        <a:sym typeface="Helvetica Neue"/>
      </a:defRPr>
    </a:lvl6pPr>
    <a:lvl7pPr indent="1371600" latinLnBrk="0">
      <a:defRPr>
        <a:latin typeface="+mj-lt"/>
        <a:ea typeface="+mj-ea"/>
        <a:cs typeface="+mj-cs"/>
        <a:sym typeface="Helvetica Neue"/>
      </a:defRPr>
    </a:lvl7pPr>
    <a:lvl8pPr indent="1600200" latinLnBrk="0">
      <a:defRPr>
        <a:latin typeface="+mj-lt"/>
        <a:ea typeface="+mj-ea"/>
        <a:cs typeface="+mj-cs"/>
        <a:sym typeface="Helvetica Neue"/>
      </a:defRPr>
    </a:lvl8pPr>
    <a:lvl9pPr indent="1828800" latinLnBrk="0">
      <a:defRPr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IE" altLang="en-US" dirty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eaLnBrk="1" hangingPunct="1"/>
            <a:fld id="{5646ECE4-07E2-41F7-83AD-D16EB44084AD}" type="slidenum">
              <a:rPr lang="en-IE" altLang="en-US"/>
              <a:pPr eaLnBrk="1" hangingPunct="1"/>
              <a:t>35</a:t>
            </a:fld>
            <a:endParaRPr lang="en-IE" altLang="en-US" dirty="0"/>
          </a:p>
        </p:txBody>
      </p:sp>
    </p:spTree>
    <p:extLst>
      <p:ext uri="{BB962C8B-B14F-4D97-AF65-F5344CB8AC3E}">
        <p14:creationId xmlns:p14="http://schemas.microsoft.com/office/powerpoint/2010/main" val="1116676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6726063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6726064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2" y="2733709"/>
            <a:ext cx="6069268" cy="1373070"/>
          </a:xfrm>
        </p:spPr>
        <p:txBody>
          <a:bodyPr anchor="b">
            <a:noAutofit/>
          </a:bodyPr>
          <a:lstStyle>
            <a:lvl1pPr algn="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4394040"/>
            <a:ext cx="6108101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55655" y="5936188"/>
            <a:ext cx="2057400" cy="365125"/>
          </a:xfrm>
        </p:spPr>
        <p:txBody>
          <a:bodyPr/>
          <a:lstStyle/>
          <a:p>
            <a:fld id="{3852909B-09F8-4BD5-AF55-A665955BBD60}" type="datetimeFigureOut">
              <a:rPr lang="en-US" dirty="0"/>
              <a:t>3/17/2021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1" y="5936189"/>
            <a:ext cx="402166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399" y="2750337"/>
            <a:ext cx="1370293" cy="1356442"/>
          </a:xfrm>
        </p:spPr>
        <p:txBody>
          <a:bodyPr/>
          <a:lstStyle/>
          <a:p>
            <a:fld id="{86CB4B4D-7CA3-9044-876B-883B54F8677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92792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4711617"/>
            <a:ext cx="6894770" cy="544482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1639" y="609598"/>
            <a:ext cx="6896534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5256098"/>
            <a:ext cx="6894772" cy="5478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F0DD0-2A6F-4F79-890C-FFB39C5316A3}" type="datetimeFigureOut">
              <a:rPr lang="en-US" dirty="0"/>
              <a:t>3/17/2021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310"/>
            <a:ext cx="1149836" cy="1090789"/>
          </a:xfrm>
        </p:spPr>
        <p:txBody>
          <a:bodyPr/>
          <a:lstStyle/>
          <a:p>
            <a:fld id="{86CB4B4D-7CA3-9044-876B-883B54F8677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81613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2" name="Picture 21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3" name="Picture 22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5" y="609597"/>
            <a:ext cx="6896534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889151" cy="1101764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D6FD3-7618-407B-9AD1-F22D2D250FF2}" type="datetimeFigureOut">
              <a:rPr lang="en-US" dirty="0"/>
              <a:t>3/17/2021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616"/>
            <a:ext cx="1149836" cy="1090789"/>
          </a:xfrm>
        </p:spPr>
        <p:txBody>
          <a:bodyPr/>
          <a:lstStyle/>
          <a:p>
            <a:fld id="{86CB4B4D-7CA3-9044-876B-883B54F8677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664408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30" name="Picture 29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1" name="Picture 30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921" y="616983"/>
            <a:ext cx="642514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89438" y="3660763"/>
            <a:ext cx="5987731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903919" cy="110176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85AEE-FEBA-4707-9A7F-B8CF33FA2E44}" type="datetimeFigureOut">
              <a:rPr lang="en-US" dirty="0"/>
              <a:t>3/17/2021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86CB4B4D-7CA3-9044-876B-883B54F8677D}" type="slidenum">
              <a:rPr lang="en-IE" smtClean="0"/>
              <a:t>‹#›</a:t>
            </a:fld>
            <a:endParaRPr lang="en-IE"/>
          </a:p>
        </p:txBody>
      </p:sp>
      <p:sp>
        <p:nvSpPr>
          <p:cNvPr id="27" name="TextBox 26"/>
          <p:cNvSpPr txBox="1"/>
          <p:nvPr/>
        </p:nvSpPr>
        <p:spPr>
          <a:xfrm>
            <a:off x="270932" y="748116"/>
            <a:ext cx="5334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67191" y="2998573"/>
            <a:ext cx="457200" cy="584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63062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3" name="Picture 22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4" name="Picture 23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8" y="4710340"/>
            <a:ext cx="6896534" cy="5898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9" y="5300150"/>
            <a:ext cx="6896534" cy="51195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9DBA2-4164-48AA-BE36-C02775701CCE}" type="datetimeFigureOut">
              <a:rPr lang="en-US" dirty="0"/>
              <a:t>3/17/2021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86CB4B4D-7CA3-9044-876B-883B54F8677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564643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32629" y="2329489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777" y="3015290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8413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879710" y="3007906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26136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233520" y="3007905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A62D7-2A52-40FE-9D68-7AA14F989445}" type="datetimeFigureOut">
              <a:rPr lang="en-US" dirty="0"/>
              <a:t>3/17/2021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977539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35" name="Picture 34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6" name="Picture 35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32391" y="4297503"/>
            <a:ext cx="21922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2391" y="2336873"/>
            <a:ext cx="219225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2391" y="4873765"/>
            <a:ext cx="219225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0497" y="4297503"/>
            <a:ext cx="221507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870497" y="2336873"/>
            <a:ext cx="221507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869483" y="4873764"/>
            <a:ext cx="2218004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31028" y="4297503"/>
            <a:ext cx="21943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231027" y="2336873"/>
            <a:ext cx="219433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230934" y="4873762"/>
            <a:ext cx="2197239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7A9BF-74C6-453E-9062-D3583FAE2170}" type="datetimeFigureOut">
              <a:rPr lang="en-US" dirty="0"/>
              <a:t>3/17/2021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53339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7" name="Picture 16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8" name="Picture 17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D82FE-38CB-4EF0-933A-9DB1E0083DE7}" type="datetimeFigureOut">
              <a:rPr lang="en-US" dirty="0"/>
              <a:t>3/17/2021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56700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rot="5400000">
            <a:off x="4575305" y="2747178"/>
            <a:ext cx="6862555" cy="1368199"/>
            <a:chOff x="2281445" y="609600"/>
            <a:chExt cx="6862555" cy="1368199"/>
          </a:xfrm>
        </p:grpSpPr>
        <p:sp>
          <p:nvSpPr>
            <p:cNvPr id="12" name="Rectangle 11"/>
            <p:cNvSpPr/>
            <p:nvPr/>
          </p:nvSpPr>
          <p:spPr bwMode="ltGray">
            <a:xfrm>
              <a:off x="2281445" y="609601"/>
              <a:ext cx="5285695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7710769" y="609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4798" y="609597"/>
            <a:ext cx="1069602" cy="446193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609598"/>
            <a:ext cx="6576359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29144" y="5936188"/>
            <a:ext cx="2057400" cy="365125"/>
          </a:xfrm>
        </p:spPr>
        <p:txBody>
          <a:bodyPr/>
          <a:lstStyle/>
          <a:p>
            <a:fld id="{C8C4D7EC-FC7F-48C5-AE2E-706146BC4953}" type="datetimeFigureOut">
              <a:rPr lang="en-US" dirty="0"/>
              <a:t>3/17/2021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5936189"/>
            <a:ext cx="451895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1152" y="5432500"/>
            <a:ext cx="1149636" cy="1273100"/>
          </a:xfrm>
        </p:spPr>
        <p:txBody>
          <a:bodyPr anchor="t"/>
          <a:lstStyle>
            <a:lvl1pPr algn="ctr">
              <a:defRPr/>
            </a:lvl1pPr>
          </a:lstStyle>
          <a:p>
            <a:fld id="{86CB4B4D-7CA3-9044-876B-883B54F8677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736145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0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xfrm>
            <a:off x="685800" y="1768475"/>
            <a:ext cx="7772400" cy="1736725"/>
          </a:xfrm>
          <a:prstGeom prst="rect">
            <a:avLst/>
          </a:prstGeom>
        </p:spPr>
        <p:txBody>
          <a:bodyPr anchor="b"/>
          <a:lstStyle>
            <a:lvl1pPr>
              <a:defRPr sz="5400">
                <a:effectLst>
                  <a:outerShdw blurRad="12700" dist="38100" dir="2700000" rotWithShape="0">
                    <a:srgbClr val="FFFFFF"/>
                  </a:outerShdw>
                </a:effectLst>
              </a:defRPr>
            </a:lvl1pPr>
          </a:lstStyle>
          <a:p>
            <a:r>
              <a:t>Title Text</a:t>
            </a:r>
          </a:p>
        </p:txBody>
      </p:sp>
      <p:sp>
        <p:nvSpPr>
          <p:cNvPr id="172" name="Shape 172"/>
          <p:cNvSpPr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>
                <a:effectLst>
                  <a:outerShdw blurRad="12700" dist="25400" dir="2700000" rotWithShape="0">
                    <a:srgbClr val="676A5C"/>
                  </a:outerShdw>
                </a:effectLst>
              </a:defRPr>
            </a:lvl1pPr>
            <a:lvl2pPr marL="0" indent="457200" algn="ctr">
              <a:buClrTx/>
              <a:buSzTx/>
              <a:buFontTx/>
              <a:buNone/>
              <a:defRPr>
                <a:effectLst>
                  <a:outerShdw blurRad="12700" dist="25400" dir="2700000" rotWithShape="0">
                    <a:srgbClr val="676A5C"/>
                  </a:outerShdw>
                </a:effectLst>
              </a:defRPr>
            </a:lvl2pPr>
            <a:lvl3pPr marL="0" indent="914400" algn="ctr">
              <a:buClrTx/>
              <a:buSzTx/>
              <a:buFontTx/>
              <a:buNone/>
              <a:defRPr>
                <a:effectLst>
                  <a:outerShdw blurRad="12700" dist="25400" dir="2700000" rotWithShape="0">
                    <a:srgbClr val="676A5C"/>
                  </a:outerShdw>
                </a:effectLst>
              </a:defRPr>
            </a:lvl3pPr>
            <a:lvl4pPr marL="0" indent="1371600" algn="ctr">
              <a:buClrTx/>
              <a:buSzTx/>
              <a:buFontTx/>
              <a:buNone/>
              <a:defRPr>
                <a:effectLst>
                  <a:outerShdw blurRad="12700" dist="25400" dir="2700000" rotWithShape="0">
                    <a:srgbClr val="676A5C"/>
                  </a:outerShdw>
                </a:effectLst>
              </a:defRPr>
            </a:lvl4pPr>
            <a:lvl5pPr marL="0" indent="1828800" algn="ctr">
              <a:buClrTx/>
              <a:buSzTx/>
              <a:buFontTx/>
              <a:buNone/>
              <a:defRPr>
                <a:effectLst>
                  <a:outerShdw blurRad="12700" dist="25400" dir="2700000" rotWithShape="0">
                    <a:srgbClr val="676A5C"/>
                  </a:outerShdw>
                </a:effectLst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" name="Shape 173"/>
          <p:cNvSpPr>
            <a:spLocks noGrp="1"/>
          </p:cNvSpPr>
          <p:nvPr>
            <p:ph type="sldNum" sz="quarter" idx="2"/>
          </p:nvPr>
        </p:nvSpPr>
        <p:spPr>
          <a:xfrm>
            <a:off x="8596401" y="6248400"/>
            <a:ext cx="242799" cy="243840"/>
          </a:xfrm>
          <a:prstGeom prst="rect">
            <a:avLst/>
          </a:prstGeom>
        </p:spPr>
        <p:txBody>
          <a:bodyPr/>
          <a:lstStyle>
            <a:lvl1pPr>
              <a:defRPr>
                <a:effectLst>
                  <a:outerShdw blurRad="12700" dist="25400" dir="2700000" rotWithShape="0">
                    <a:srgbClr val="676A5C"/>
                  </a:outerShdw>
                </a:effectLst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673629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8" name="Picture 2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9" name="Picture 2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70E739-A280-4101-87EB-99732A798458}" type="datetimeFigureOut">
              <a:rPr lang="en-IE" smtClean="0"/>
              <a:pPr>
                <a:defRPr/>
              </a:pPr>
              <a:t>17/03/2021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AEB64-DA07-44FA-BAC9-A5E42D3DD106}" type="slidenum">
              <a:rPr lang="en-IE" smtClean="0"/>
              <a:pPr>
                <a:defRPr/>
              </a:pPr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930612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2728432"/>
            <a:ext cx="9161969" cy="1677035"/>
            <a:chOff x="0" y="2895600"/>
            <a:chExt cx="9161969" cy="1677035"/>
          </a:xfrm>
        </p:grpSpPr>
        <p:pic>
          <p:nvPicPr>
            <p:cNvPr id="19" name="Picture 1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" name="Picture 19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2869895"/>
            <a:ext cx="688915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639" y="4232172"/>
            <a:ext cx="688915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65810" y="5936188"/>
            <a:ext cx="2057400" cy="365125"/>
          </a:xfrm>
        </p:spPr>
        <p:txBody>
          <a:bodyPr/>
          <a:lstStyle/>
          <a:p>
            <a:fld id="{AC75D96E-8D7E-422E-A2A8-D28C1B4E7B86}" type="datetimeFigureOut">
              <a:rPr lang="en-US" dirty="0"/>
              <a:t>3/17/2021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5936189"/>
            <a:ext cx="483467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6438" y="2869896"/>
            <a:ext cx="1149836" cy="1090789"/>
          </a:xfrm>
        </p:spPr>
        <p:txBody>
          <a:bodyPr/>
          <a:lstStyle/>
          <a:p>
            <a:fld id="{86CB4B4D-7CA3-9044-876B-883B54F8677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09995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53228"/>
            <a:ext cx="688739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336873"/>
            <a:ext cx="3357899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1128" y="2336873"/>
            <a:ext cx="3359661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A3118-2D63-46DE-A5FD-62B7769B1823}" type="datetimeFigureOut">
              <a:rPr lang="en-US" dirty="0"/>
              <a:t>3/17/2021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49809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9" name="Picture 2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0" name="Picture 29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30"/>
            <a:ext cx="6896534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988" y="2336874"/>
            <a:ext cx="3145080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638" y="3030009"/>
            <a:ext cx="336704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82646" y="2336873"/>
            <a:ext cx="3145527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61129" y="3030009"/>
            <a:ext cx="3367044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A95C9-E353-4D5F-9DEE-820E2A1F9C49}" type="datetimeFigureOut">
              <a:rPr lang="en-US" dirty="0"/>
              <a:t>3/17/2021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25964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6" name="Picture 15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7" name="Picture 16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55670-3E6A-43D3-8215-C1C48E0C9650}" type="datetimeFigureOut">
              <a:rPr lang="en-US" dirty="0"/>
              <a:t>3/17/2021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01284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/>
        </p:blipFill>
        <p:spPr>
          <a:xfrm>
            <a:off x="7717217" y="1973262"/>
            <a:ext cx="1444752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10769" y="609600"/>
            <a:ext cx="1433231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4154-F461-49B9-A649-5772D9210BB9}" type="datetimeFigureOut">
              <a:rPr lang="en-US" dirty="0"/>
              <a:t>3/17/2021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48313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7"/>
            <a:ext cx="6896534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2336874"/>
            <a:ext cx="3913788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2336873"/>
            <a:ext cx="2796240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1323-B5E5-4968-904B-943CFA4A926F}" type="datetimeFigureOut">
              <a:rPr lang="en-US" dirty="0"/>
              <a:t>3/17/2021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2546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10956" y="2336874"/>
            <a:ext cx="3917217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2336874"/>
            <a:ext cx="2798487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42EE3-1862-478D-ABFA-CE4447D28533}" type="datetimeFigureOut">
              <a:rPr lang="en-US" dirty="0"/>
              <a:t>3/17/2021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67184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mes\Desktop\msft\Berlin\build Assets\hashOverlaySD-FullResolve.png"/>
          <p:cNvPicPr>
            <a:picLocks noChangeAspect="1" noChangeArrowheads="1"/>
          </p:cNvPicPr>
          <p:nvPr/>
        </p:nvPicPr>
        <p:blipFill>
          <a:blip r:embed="rId20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2336873"/>
            <a:ext cx="6887389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67881" y="5936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E9B1F-4A78-4DE2-B1E7-52FA32BE5580}" type="datetimeFigureOut">
              <a:rPr lang="en-US" dirty="0"/>
              <a:t>3/17/2021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753228"/>
            <a:ext cx="1157674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069215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jpe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jpe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jpe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jpe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jpe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jpe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jpe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jpe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jpe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jpe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jpe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.jpeg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1.jpeg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2.jpeg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AC3E6C53-102E-4ACA-BCBB-3CC973B99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17B2B42C-0777-4D6E-9432-535281803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2851"/>
            <a:ext cx="6726063" cy="275942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EFEAAB60-93E2-4DC6-99AC-939637BCE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7EF5ECB8-D49C-48FB-A93E-88EB2FFDF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2590078"/>
            <a:ext cx="6726063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411B77A2-BD5C-432D-B52E-C12612C74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3786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B2E911EF-80F5-4781-A4DF-44EFAF242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B0A2A734-17E4-44D5-9630-D54D6AF74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EFFB5C33-24B2-4764-BDBD-4C10A21DB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91606" y="0"/>
            <a:ext cx="255239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FEB601E2-EFED-4313-BEE4-9E27B94FC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2852"/>
            <a:ext cx="6832905" cy="246557"/>
          </a:xfrm>
          <a:prstGeom prst="rect">
            <a:avLst/>
          </a:prstGeom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1425DB5A-CEE1-4EE1-8C4A-689E49D354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6832905" cy="1660332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" name="Shape 200"/>
          <p:cNvSpPr>
            <a:spLocks noGrp="1"/>
          </p:cNvSpPr>
          <p:nvPr>
            <p:ph type="title"/>
          </p:nvPr>
        </p:nvSpPr>
        <p:spPr>
          <a:xfrm>
            <a:off x="630382" y="2733709"/>
            <a:ext cx="5743344" cy="13730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Foraging Bees	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988" y="1027113"/>
            <a:ext cx="7024687" cy="817711"/>
          </a:xfrm>
        </p:spPr>
        <p:txBody>
          <a:bodyPr/>
          <a:lstStyle/>
          <a:p>
            <a:r>
              <a:rPr lang="en-IE" dirty="0"/>
              <a:t>Can We Use  Propolis?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083" y="2264898"/>
            <a:ext cx="8792307" cy="4178104"/>
          </a:xfrm>
        </p:spPr>
        <p:txBody>
          <a:bodyPr>
            <a:normAutofit/>
          </a:bodyPr>
          <a:lstStyle/>
          <a:p>
            <a:r>
              <a:rPr lang="en-IE" dirty="0"/>
              <a:t>Because of it’s Antibacterial  property Propolis is used in:</a:t>
            </a:r>
          </a:p>
          <a:p>
            <a:pPr lvl="1"/>
            <a:r>
              <a:rPr lang="en-IE" dirty="0"/>
              <a:t>Lipbalm</a:t>
            </a:r>
          </a:p>
          <a:p>
            <a:pPr lvl="1"/>
            <a:r>
              <a:rPr lang="en-IE" dirty="0"/>
              <a:t>Throat Spray</a:t>
            </a:r>
          </a:p>
          <a:p>
            <a:pPr lvl="1"/>
            <a:r>
              <a:rPr lang="en-IE" dirty="0"/>
              <a:t>Toothpaste</a:t>
            </a:r>
          </a:p>
          <a:p>
            <a:pPr lvl="1"/>
            <a:r>
              <a:rPr lang="en-IE" dirty="0"/>
              <a:t>Mouthwash</a:t>
            </a:r>
          </a:p>
          <a:p>
            <a:pPr lvl="1"/>
            <a:r>
              <a:rPr lang="en-IE" dirty="0"/>
              <a:t>Anaesthetic effect on gums when chewed</a:t>
            </a:r>
          </a:p>
          <a:p>
            <a:pPr lvl="1"/>
            <a:endParaRPr lang="en-IE" dirty="0"/>
          </a:p>
          <a:p>
            <a:r>
              <a:rPr lang="en-IE" dirty="0"/>
              <a:t>Propolis can contain Frankincense and Myrrh, plant resins that have been traded for centuries.</a:t>
            </a:r>
          </a:p>
          <a:p>
            <a:pPr lvl="1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60584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t>Pollen Basket or Corbicula</a:t>
            </a:r>
          </a:p>
        </p:txBody>
      </p:sp>
      <p:pic>
        <p:nvPicPr>
          <p:cNvPr id="4" name="Picture Placeholder 3" descr="A picture containing animal&#10;&#10;Description automatically generated">
            <a:extLst>
              <a:ext uri="{FF2B5EF4-FFF2-40B4-BE49-F238E27FC236}">
                <a16:creationId xmlns:a16="http://schemas.microsoft.com/office/drawing/2014/main" id="{39F0A170-B49A-4A9F-8028-9543EACCF70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5" b="7735"/>
          <a:stretch>
            <a:fillRect/>
          </a:stretch>
        </p:blipFill>
        <p:spPr>
          <a:xfrm>
            <a:off x="4158070" y="2505460"/>
            <a:ext cx="3917217" cy="3599312"/>
          </a:xfrm>
        </p:spPr>
      </p:pic>
      <p:sp>
        <p:nvSpPr>
          <p:cNvPr id="244" name="Shape 244"/>
          <p:cNvSpPr>
            <a:spLocks noGrp="1"/>
          </p:cNvSpPr>
          <p:nvPr>
            <p:ph type="body" sz="half" idx="2"/>
          </p:nvPr>
        </p:nvSpPr>
        <p:spPr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  <a:spcBef>
                <a:spcPts val="500"/>
              </a:spcBef>
              <a:defRPr sz="2400"/>
            </a:pPr>
            <a:r>
              <a:t>Two baskets per bee on hind pair of legs</a:t>
            </a:r>
          </a:p>
          <a:p>
            <a:pPr>
              <a:lnSpc>
                <a:spcPct val="80000"/>
              </a:lnSpc>
              <a:defRPr sz="2400"/>
            </a:pPr>
            <a:endParaRPr/>
          </a:p>
          <a:p>
            <a:pPr>
              <a:lnSpc>
                <a:spcPct val="80000"/>
              </a:lnSpc>
              <a:spcBef>
                <a:spcPts val="500"/>
              </a:spcBef>
              <a:defRPr sz="2400"/>
            </a:pPr>
            <a:r>
              <a:t>Made of stiff bristles</a:t>
            </a:r>
          </a:p>
          <a:p>
            <a:pPr>
              <a:lnSpc>
                <a:spcPct val="80000"/>
              </a:lnSpc>
              <a:defRPr sz="2400"/>
            </a:pPr>
            <a:endParaRPr/>
          </a:p>
          <a:p>
            <a:pPr>
              <a:lnSpc>
                <a:spcPct val="80000"/>
              </a:lnSpc>
              <a:spcBef>
                <a:spcPts val="500"/>
              </a:spcBef>
              <a:defRPr sz="2400"/>
            </a:pPr>
            <a:r>
              <a:t>Used to carry Pollen or Propolis</a:t>
            </a:r>
          </a:p>
          <a:p>
            <a:pPr>
              <a:lnSpc>
                <a:spcPct val="80000"/>
              </a:lnSpc>
              <a:defRPr sz="2400"/>
            </a:pPr>
            <a:endParaRPr/>
          </a:p>
          <a:p>
            <a:pPr>
              <a:lnSpc>
                <a:spcPct val="80000"/>
              </a:lnSpc>
              <a:spcBef>
                <a:spcPts val="500"/>
              </a:spcBef>
              <a:defRPr sz="2400"/>
            </a:pPr>
            <a:r>
              <a:t>Pollen gatherers unload themselves into cells</a:t>
            </a:r>
          </a:p>
          <a:p>
            <a:pPr>
              <a:lnSpc>
                <a:spcPct val="80000"/>
              </a:lnSpc>
              <a:defRPr sz="2400"/>
            </a:pPr>
            <a:endParaRPr/>
          </a:p>
          <a:p>
            <a:pPr>
              <a:lnSpc>
                <a:spcPct val="80000"/>
              </a:lnSpc>
              <a:spcBef>
                <a:spcPts val="500"/>
              </a:spcBef>
              <a:defRPr sz="2400"/>
            </a:pPr>
            <a:r>
              <a:t>Propolis gatherers are specialists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0" build="p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altLang="en-US" dirty="0"/>
              <a:t>What is Honey?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400" y="2336873"/>
            <a:ext cx="7639929" cy="3599316"/>
          </a:xfrm>
        </p:spPr>
        <p:txBody>
          <a:bodyPr>
            <a:normAutofit/>
          </a:bodyPr>
          <a:lstStyle/>
          <a:p>
            <a:r>
              <a:rPr lang="en-IE" dirty="0"/>
              <a:t>Over 180 substances identified in Honey</a:t>
            </a:r>
          </a:p>
          <a:p>
            <a:pPr lvl="1"/>
            <a:r>
              <a:rPr lang="en-IE" sz="2400" dirty="0"/>
              <a:t>Fructose (about 38%)</a:t>
            </a:r>
          </a:p>
          <a:p>
            <a:pPr lvl="1"/>
            <a:r>
              <a:rPr lang="en-IE" sz="2400" dirty="0"/>
              <a:t>Glucose (about 31%)</a:t>
            </a:r>
          </a:p>
          <a:p>
            <a:pPr lvl="1"/>
            <a:r>
              <a:rPr lang="en-IE" sz="2400" dirty="0"/>
              <a:t>Water (about 18%)</a:t>
            </a:r>
          </a:p>
          <a:p>
            <a:r>
              <a:rPr lang="en-IE" dirty="0"/>
              <a:t>Other ingredients include:</a:t>
            </a:r>
          </a:p>
          <a:p>
            <a:pPr lvl="1"/>
            <a:r>
              <a:rPr lang="en-IE" sz="2400" dirty="0"/>
              <a:t>Maltose; sucrose; vitamins; minerals</a:t>
            </a:r>
          </a:p>
          <a:p>
            <a:r>
              <a:rPr lang="en-IE" dirty="0"/>
              <a:t>Honey is an acid, with a pH range from 3.4 to 6</a:t>
            </a:r>
          </a:p>
        </p:txBody>
      </p:sp>
    </p:spTree>
    <p:extLst>
      <p:ext uri="{BB962C8B-B14F-4D97-AF65-F5344CB8AC3E}">
        <p14:creationId xmlns:p14="http://schemas.microsoft.com/office/powerpoint/2010/main" val="369087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125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224C28B3-E902-49D1-98A0-582D277A0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240"/>
            <a:ext cx="7828359" cy="321164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F3A6C14C-E755-4A02-821B-6EA2D4C9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69" y="1971234"/>
            <a:ext cx="1202248" cy="144270"/>
          </a:xfrm>
          <a:prstGeom prst="rect">
            <a:avLst/>
          </a:prstGeom>
        </p:spPr>
      </p:pic>
      <p:sp>
        <p:nvSpPr>
          <p:cNvPr id="257" name="Rectangle 256">
            <a:extLst>
              <a:ext uri="{FF2B5EF4-FFF2-40B4-BE49-F238E27FC236}">
                <a16:creationId xmlns:a16="http://schemas.microsoft.com/office/drawing/2014/main" id="{6478287C-E119-4E9C-95B0-518478BD9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9" name="Rectangle 258">
            <a:extLst>
              <a:ext uri="{FF2B5EF4-FFF2-40B4-BE49-F238E27FC236}">
                <a16:creationId xmlns:a16="http://schemas.microsoft.com/office/drawing/2014/main" id="{EA4A294F-6D36-425B-8632-27FD6A284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9370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61" name="Rectangle 260">
            <a:extLst>
              <a:ext uri="{FF2B5EF4-FFF2-40B4-BE49-F238E27FC236}">
                <a16:creationId xmlns:a16="http://schemas.microsoft.com/office/drawing/2014/main" id="{C610D2AE-07EF-436A-9755-AA8DF4B93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61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3" name="Picture 262">
            <a:extLst>
              <a:ext uri="{FF2B5EF4-FFF2-40B4-BE49-F238E27FC236}">
                <a16:creationId xmlns:a16="http://schemas.microsoft.com/office/drawing/2014/main" id="{6CACDD17-9043-46DF-882D-420365B79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65" name="Rectangle 264">
            <a:extLst>
              <a:ext uri="{FF2B5EF4-FFF2-40B4-BE49-F238E27FC236}">
                <a16:creationId xmlns:a16="http://schemas.microsoft.com/office/drawing/2014/main" id="{CF2D8AD5-434A-4C0E-9F5B-C1AFD645F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09600"/>
            <a:ext cx="3719321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7" name="Shape 247"/>
          <p:cNvSpPr>
            <a:spLocks noGrp="1"/>
          </p:cNvSpPr>
          <p:nvPr>
            <p:ph type="title"/>
          </p:nvPr>
        </p:nvSpPr>
        <p:spPr>
          <a:xfrm>
            <a:off x="510240" y="753228"/>
            <a:ext cx="3102093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Honey Stomach</a:t>
            </a:r>
          </a:p>
        </p:txBody>
      </p:sp>
      <p:pic>
        <p:nvPicPr>
          <p:cNvPr id="267" name="Picture 266">
            <a:extLst>
              <a:ext uri="{FF2B5EF4-FFF2-40B4-BE49-F238E27FC236}">
                <a16:creationId xmlns:a16="http://schemas.microsoft.com/office/drawing/2014/main" id="{E92B246D-47CC-40F8-8DE7-B65D409E9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1"/>
            <a:ext cx="3717036" cy="199787"/>
          </a:xfrm>
          <a:prstGeom prst="rect">
            <a:avLst/>
          </a:prstGeom>
        </p:spPr>
      </p:pic>
      <p:sp>
        <p:nvSpPr>
          <p:cNvPr id="248" name="Shape 248"/>
          <p:cNvSpPr>
            <a:spLocks noGrp="1"/>
          </p:cNvSpPr>
          <p:nvPr>
            <p:ph type="body" sz="quarter" idx="1"/>
          </p:nvPr>
        </p:nvSpPr>
        <p:spPr>
          <a:xfrm>
            <a:off x="510240" y="2587397"/>
            <a:ext cx="3102093" cy="3348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/>
              <a:t>Nectar &amp; water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/>
              <a:t>Foragers are unloaded by house bees</a:t>
            </a:r>
          </a:p>
        </p:txBody>
      </p:sp>
      <p:pic>
        <p:nvPicPr>
          <p:cNvPr id="249" name="bees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7067" y="2145341"/>
            <a:ext cx="4727351" cy="2536838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" grpId="0" build="p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042988" y="1027113"/>
            <a:ext cx="7024687" cy="745703"/>
          </a:xfrm>
        </p:spPr>
        <p:txBody>
          <a:bodyPr>
            <a:normAutofit/>
          </a:bodyPr>
          <a:lstStyle/>
          <a:p>
            <a:r>
              <a:rPr lang="en-IE" altLang="en-US" dirty="0"/>
              <a:t>Honey’s Healing Properties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42988" y="2204864"/>
            <a:ext cx="6777037" cy="3627611"/>
          </a:xfrm>
        </p:spPr>
        <p:txBody>
          <a:bodyPr>
            <a:normAutofit/>
          </a:bodyPr>
          <a:lstStyle/>
          <a:p>
            <a:r>
              <a:rPr lang="en-IE" dirty="0"/>
              <a:t>Honey is Hygroscopic (absorbs water)</a:t>
            </a:r>
          </a:p>
          <a:p>
            <a:r>
              <a:rPr lang="en-IE" dirty="0"/>
              <a:t>Beneficial applied to wounds</a:t>
            </a:r>
          </a:p>
          <a:p>
            <a:r>
              <a:rPr lang="en-IE" dirty="0"/>
              <a:t>Used by soldiers for centuries</a:t>
            </a:r>
          </a:p>
          <a:p>
            <a:r>
              <a:rPr lang="en-IE" dirty="0"/>
              <a:t>Re-emerged as treatment for burns </a:t>
            </a:r>
          </a:p>
          <a:p>
            <a:r>
              <a:rPr lang="en-IE" dirty="0"/>
              <a:t>Effective against MRSA</a:t>
            </a:r>
          </a:p>
          <a:p>
            <a:r>
              <a:rPr lang="en-IE" dirty="0"/>
              <a:t>Local Honey for Allergies ? ?</a:t>
            </a:r>
          </a:p>
        </p:txBody>
      </p:sp>
    </p:spTree>
    <p:extLst>
      <p:ext uri="{BB962C8B-B14F-4D97-AF65-F5344CB8AC3E}">
        <p14:creationId xmlns:p14="http://schemas.microsoft.com/office/powerpoint/2010/main" val="307750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altLang="en-US" dirty="0"/>
              <a:t>Interesting (Useless) Fact:</a:t>
            </a:r>
          </a:p>
        </p:txBody>
      </p:sp>
      <p:pic>
        <p:nvPicPr>
          <p:cNvPr id="5" name="Picture Placeholder 4" descr="A picture containing text, book, man, old&#10;&#10;Description automatically generated">
            <a:extLst>
              <a:ext uri="{FF2B5EF4-FFF2-40B4-BE49-F238E27FC236}">
                <a16:creationId xmlns:a16="http://schemas.microsoft.com/office/drawing/2014/main" id="{6BEB0247-DCF4-4DC2-B9D0-CD90E8114BF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3" r="15993"/>
          <a:stretch>
            <a:fillRect/>
          </a:stretch>
        </p:blipFill>
        <p:spPr>
          <a:xfrm>
            <a:off x="4425356" y="2505460"/>
            <a:ext cx="3917217" cy="3599312"/>
          </a:xfrm>
        </p:spPr>
      </p:pic>
      <p:sp>
        <p:nvSpPr>
          <p:cNvPr id="2" name="Content Placeholder 1"/>
          <p:cNvSpPr>
            <a:spLocks noGrp="1"/>
          </p:cNvSpPr>
          <p:nvPr>
            <p:ph type="body" sz="half" idx="2"/>
          </p:nvPr>
        </p:nvSpPr>
        <p:spPr>
          <a:xfrm>
            <a:off x="531638" y="2336874"/>
            <a:ext cx="3252571" cy="3599315"/>
          </a:xfrm>
        </p:spPr>
        <p:txBody>
          <a:bodyPr>
            <a:normAutofit/>
          </a:bodyPr>
          <a:lstStyle/>
          <a:p>
            <a:r>
              <a:rPr lang="en-IE" sz="2400" dirty="0"/>
              <a:t>Alexander the Great, who conquered the known World and died thousands of miles from home, was preserved in a golden coffin filled with Honey for the journey home…</a:t>
            </a:r>
          </a:p>
        </p:txBody>
      </p:sp>
    </p:spTree>
    <p:extLst>
      <p:ext uri="{BB962C8B-B14F-4D97-AF65-F5344CB8AC3E}">
        <p14:creationId xmlns:p14="http://schemas.microsoft.com/office/powerpoint/2010/main" val="190886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altLang="en-US" dirty="0"/>
              <a:t> Honey’s ‘Best Before’ Date</a:t>
            </a:r>
          </a:p>
        </p:txBody>
      </p:sp>
      <p:pic>
        <p:nvPicPr>
          <p:cNvPr id="5" name="Picture Placeholder 4" descr="A picture containing honey, food&#10;&#10;Description automatically generated">
            <a:extLst>
              <a:ext uri="{FF2B5EF4-FFF2-40B4-BE49-F238E27FC236}">
                <a16:creationId xmlns:a16="http://schemas.microsoft.com/office/drawing/2014/main" id="{957EB49C-3F5F-4660-90F2-3E67D33EE9C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8" b="21088"/>
          <a:stretch>
            <a:fillRect/>
          </a:stretch>
        </p:blipFill>
        <p:spPr>
          <a:xfrm>
            <a:off x="4819650" y="2505075"/>
            <a:ext cx="3916363" cy="3600450"/>
          </a:xfrm>
        </p:spPr>
      </p:pic>
      <p:sp>
        <p:nvSpPr>
          <p:cNvPr id="4" name="Content Placeholder 3"/>
          <p:cNvSpPr>
            <a:spLocks noGrp="1"/>
          </p:cNvSpPr>
          <p:nvPr>
            <p:ph type="body" sz="half" idx="2"/>
          </p:nvPr>
        </p:nvSpPr>
        <p:spPr>
          <a:xfrm>
            <a:off x="196948" y="2067951"/>
            <a:ext cx="4473526" cy="458606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dirty="0"/>
              <a:t>Best Before it Leaves the Hive!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dirty="0"/>
              <a:t>Designed by Nature to be Stored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dirty="0"/>
              <a:t>Acid – Inhibits bacteria &amp; Prevents Spoiling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dirty="0"/>
              <a:t>BB &gt;10yrs – Australia does not have BB for Honey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dirty="0"/>
              <a:t>Fructose degrades slowly to hydroxymethyfurfuraldehyde (HMF)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dirty="0"/>
              <a:t>Overheating increases HMF quickly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dirty="0"/>
              <a:t>HMF spoils quality of honey</a:t>
            </a:r>
          </a:p>
        </p:txBody>
      </p:sp>
    </p:spTree>
    <p:extLst>
      <p:ext uri="{BB962C8B-B14F-4D97-AF65-F5344CB8AC3E}">
        <p14:creationId xmlns:p14="http://schemas.microsoft.com/office/powerpoint/2010/main" val="296858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130">
            <a:extLst>
              <a:ext uri="{FF2B5EF4-FFF2-40B4-BE49-F238E27FC236}">
                <a16:creationId xmlns:a16="http://schemas.microsoft.com/office/drawing/2014/main" id="{AC3E6C53-102E-4ACA-BCBB-3CC973B99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17B2B42C-0777-4D6E-9432-535281803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2851"/>
            <a:ext cx="6726063" cy="275942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EFEAAB60-93E2-4DC6-99AC-939637BCE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7EF5ECB8-D49C-48FB-A93E-88EB2FFDF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2590078"/>
            <a:ext cx="6726063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411B77A2-BD5C-432D-B52E-C12612C74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3786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87C031CB-DEB3-405F-9996-5322C24A6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" name="Picture 142">
            <a:extLst>
              <a:ext uri="{FF2B5EF4-FFF2-40B4-BE49-F238E27FC236}">
                <a16:creationId xmlns:a16="http://schemas.microsoft.com/office/drawing/2014/main" id="{92031F0E-C3FA-4DAF-BD13-4AC665CFF0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BE685C68-BF28-4330-A4FE-33ABD8851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9629"/>
            <a:ext cx="8644465" cy="275942"/>
          </a:xfrm>
          <a:prstGeom prst="rect">
            <a:avLst/>
          </a:prstGeom>
        </p:spPr>
      </p:pic>
      <p:sp>
        <p:nvSpPr>
          <p:cNvPr id="147" name="Rectangle 146">
            <a:extLst>
              <a:ext uri="{FF2B5EF4-FFF2-40B4-BE49-F238E27FC236}">
                <a16:creationId xmlns:a16="http://schemas.microsoft.com/office/drawing/2014/main" id="{273350E1-40B5-47D9-8DDD-3C2A17B4B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8644466" cy="5379499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4" name="Shape 254"/>
          <p:cNvSpPr>
            <a:spLocks noGrp="1"/>
          </p:cNvSpPr>
          <p:nvPr>
            <p:ph type="title"/>
          </p:nvPr>
        </p:nvSpPr>
        <p:spPr>
          <a:xfrm>
            <a:off x="3047334" y="1997765"/>
            <a:ext cx="4404669" cy="26966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defRPr sz="8000">
                <a:effectLst>
                  <a:outerShdw blurRad="12700" dist="63500" dir="2700000" rotWithShape="0">
                    <a:srgbClr val="000000"/>
                  </a:outerShdw>
                </a:effectLst>
              </a:defRPr>
            </a:pPr>
            <a:r>
              <a:rPr lang="en-US" sz="5200" dirty="0">
                <a:solidFill>
                  <a:srgbClr val="FFFFFF"/>
                </a:solidFill>
              </a:rPr>
              <a:t>Sources</a:t>
            </a:r>
            <a:br>
              <a:rPr lang="en-US" sz="5200" dirty="0">
                <a:solidFill>
                  <a:srgbClr val="FFFFFF"/>
                </a:solidFill>
              </a:rPr>
            </a:br>
            <a:r>
              <a:rPr lang="en-US" sz="5200" dirty="0">
                <a:solidFill>
                  <a:srgbClr val="FFFFFF"/>
                </a:solidFill>
              </a:rPr>
              <a:t> of </a:t>
            </a:r>
            <a:br>
              <a:rPr lang="en-US" sz="5200" dirty="0">
                <a:solidFill>
                  <a:srgbClr val="FFFFFF"/>
                </a:solidFill>
              </a:rPr>
            </a:br>
            <a:r>
              <a:rPr lang="en-US" sz="5200" dirty="0">
                <a:solidFill>
                  <a:srgbClr val="FFFFFF"/>
                </a:solidFill>
              </a:rPr>
              <a:t>Propolis</a:t>
            </a:r>
          </a:p>
        </p:txBody>
      </p:sp>
      <p:pic>
        <p:nvPicPr>
          <p:cNvPr id="149" name="Picture 148">
            <a:extLst>
              <a:ext uri="{FF2B5EF4-FFF2-40B4-BE49-F238E27FC236}">
                <a16:creationId xmlns:a16="http://schemas.microsoft.com/office/drawing/2014/main" id="{A1500D0A-0DCA-4E06-8B25-618E6299C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69" y="4686838"/>
            <a:ext cx="1202248" cy="144270"/>
          </a:xfrm>
          <a:prstGeom prst="rect">
            <a:avLst/>
          </a:prstGeom>
        </p:spPr>
      </p:pic>
      <p:sp>
        <p:nvSpPr>
          <p:cNvPr id="151" name="Rectangle 150">
            <a:extLst>
              <a:ext uri="{FF2B5EF4-FFF2-40B4-BE49-F238E27FC236}">
                <a16:creationId xmlns:a16="http://schemas.microsoft.com/office/drawing/2014/main" id="{108AC4DC-69B5-4DD1-84BC-850C5A286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9370" y="3034068"/>
            <a:ext cx="1202248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128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0146E45C-1450-4186-B501-74F221F89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2851"/>
            <a:ext cx="6726063" cy="275942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EEDDA48B-BC04-4915-ADA3-A1A9522EB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135" name="Rectangle 134">
            <a:extLst>
              <a:ext uri="{FF2B5EF4-FFF2-40B4-BE49-F238E27FC236}">
                <a16:creationId xmlns:a16="http://schemas.microsoft.com/office/drawing/2014/main" id="{78C9D07A-5A22-4E55-B18A-47CF07E50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6726063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3D71E629-0739-4A59-972B-A9E9A4500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3786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2F84762E-7FCC-4EAF-B9E7-CE7214491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61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1" name="Picture 140">
            <a:extLst>
              <a:ext uri="{FF2B5EF4-FFF2-40B4-BE49-F238E27FC236}">
                <a16:creationId xmlns:a16="http://schemas.microsoft.com/office/drawing/2014/main" id="{927A1389-2A5D-4886-AD82-F213767E6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07"/>
            <a:ext cx="9144000" cy="6858000"/>
          </a:xfrm>
          <a:prstGeom prst="rect">
            <a:avLst/>
          </a:prstGeom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A1038667-0C3F-4764-A24D-DA9D9B4748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83395" y="0"/>
            <a:ext cx="566470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5" name="Picture 144">
            <a:extLst>
              <a:ext uri="{FF2B5EF4-FFF2-40B4-BE49-F238E27FC236}">
                <a16:creationId xmlns:a16="http://schemas.microsoft.com/office/drawing/2014/main" id="{6AC2195B-895A-4535-8ECD-9F5B669C5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6045"/>
            <a:ext cx="3723894" cy="144049"/>
          </a:xfrm>
          <a:prstGeom prst="rect">
            <a:avLst/>
          </a:prstGeom>
        </p:spPr>
      </p:pic>
      <p:sp>
        <p:nvSpPr>
          <p:cNvPr id="147" name="Rectangle 146">
            <a:extLst>
              <a:ext uri="{FF2B5EF4-FFF2-40B4-BE49-F238E27FC236}">
                <a16:creationId xmlns:a16="http://schemas.microsoft.com/office/drawing/2014/main" id="{571EEFCA-9235-4BC2-85C3-A4EC6EE57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38764"/>
            <a:ext cx="3723424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1" name="Shape 251"/>
          <p:cNvSpPr>
            <a:spLocks noGrp="1"/>
          </p:cNvSpPr>
          <p:nvPr>
            <p:ph type="title"/>
          </p:nvPr>
        </p:nvSpPr>
        <p:spPr>
          <a:xfrm>
            <a:off x="510241" y="2063262"/>
            <a:ext cx="2804459" cy="26611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600"/>
              <a:t>Bees gathering propolis</a:t>
            </a:r>
          </a:p>
        </p:txBody>
      </p:sp>
      <p:pic>
        <p:nvPicPr>
          <p:cNvPr id="252" name="Propoli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3454" y="1421579"/>
            <a:ext cx="4695722" cy="4014842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0146E45C-1450-4186-B501-74F221F89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2851"/>
            <a:ext cx="6726063" cy="275942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EEDDA48B-BC04-4915-ADA3-A1A9522EB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78C9D07A-5A22-4E55-B18A-47CF07E50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6726063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3D71E629-0739-4A59-972B-A9E9A4500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3786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2F84762E-7FCC-4EAF-B9E7-CE7214491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61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927A1389-2A5D-4886-AD82-F213767E6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07"/>
            <a:ext cx="9144000" cy="6858000"/>
          </a:xfrm>
          <a:prstGeom prst="rect">
            <a:avLst/>
          </a:prstGeom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A1038667-0C3F-4764-A24D-DA9D9B4748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83395" y="0"/>
            <a:ext cx="566470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6AC2195B-895A-4535-8ECD-9F5B669C5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6045"/>
            <a:ext cx="3723894" cy="144049"/>
          </a:xfrm>
          <a:prstGeom prst="rect">
            <a:avLst/>
          </a:prstGeom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571EEFCA-9235-4BC2-85C3-A4EC6EE57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38764"/>
            <a:ext cx="3723424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6" name="Shape 256"/>
          <p:cNvSpPr>
            <a:spLocks noGrp="1"/>
          </p:cNvSpPr>
          <p:nvPr>
            <p:ph type="title"/>
          </p:nvPr>
        </p:nvSpPr>
        <p:spPr>
          <a:xfrm>
            <a:off x="510241" y="2063262"/>
            <a:ext cx="2804459" cy="26611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/>
              <a:t>Sticky buds</a:t>
            </a:r>
          </a:p>
        </p:txBody>
      </p:sp>
      <p:pic>
        <p:nvPicPr>
          <p:cNvPr id="257" name="Horse_Chestnut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3454" y="1280707"/>
            <a:ext cx="4695722" cy="4296585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IE" altLang="en-US" dirty="0"/>
            </a:br>
            <a:r>
              <a:rPr lang="en-IE" altLang="en-US" dirty="0"/>
              <a:t>Forage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altLang="en-US" dirty="0"/>
              <a:t>What do Bees Need?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856" y="3342552"/>
            <a:ext cx="5548698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60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74">
            <a:extLst>
              <a:ext uri="{FF2B5EF4-FFF2-40B4-BE49-F238E27FC236}">
                <a16:creationId xmlns:a16="http://schemas.microsoft.com/office/drawing/2014/main" id="{01A3CA1B-1530-4046-A299-90F41FE7F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65" name="Picture 76">
            <a:extLst>
              <a:ext uri="{FF2B5EF4-FFF2-40B4-BE49-F238E27FC236}">
                <a16:creationId xmlns:a16="http://schemas.microsoft.com/office/drawing/2014/main" id="{785DE991-651A-4067-9345-354591453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2851"/>
            <a:ext cx="6726063" cy="275942"/>
          </a:xfrm>
          <a:prstGeom prst="rect">
            <a:avLst/>
          </a:prstGeom>
        </p:spPr>
      </p:pic>
      <p:pic>
        <p:nvPicPr>
          <p:cNvPr id="266" name="Picture 78">
            <a:extLst>
              <a:ext uri="{FF2B5EF4-FFF2-40B4-BE49-F238E27FC236}">
                <a16:creationId xmlns:a16="http://schemas.microsoft.com/office/drawing/2014/main" id="{B1A7D09E-FC38-41AC-AD2B-A9DCCFCBE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267" name="Rectangle 80">
            <a:extLst>
              <a:ext uri="{FF2B5EF4-FFF2-40B4-BE49-F238E27FC236}">
                <a16:creationId xmlns:a16="http://schemas.microsoft.com/office/drawing/2014/main" id="{3717E301-9A1C-441F-BCE3-A7978A1C3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6726063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8" name="Rectangle 82">
            <a:extLst>
              <a:ext uri="{FF2B5EF4-FFF2-40B4-BE49-F238E27FC236}">
                <a16:creationId xmlns:a16="http://schemas.microsoft.com/office/drawing/2014/main" id="{4C92FBE1-7876-42B4-BB11-46FF68221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3786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69" name="Rectangle 84">
            <a:extLst>
              <a:ext uri="{FF2B5EF4-FFF2-40B4-BE49-F238E27FC236}">
                <a16:creationId xmlns:a16="http://schemas.microsoft.com/office/drawing/2014/main" id="{533FF7DD-D2FA-46C8-9787-A6952E98A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61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0" name="Picture 86">
            <a:extLst>
              <a:ext uri="{FF2B5EF4-FFF2-40B4-BE49-F238E27FC236}">
                <a16:creationId xmlns:a16="http://schemas.microsoft.com/office/drawing/2014/main" id="{35C36830-A033-4A06-A25D-A600188CA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07"/>
            <a:ext cx="9144000" cy="6858000"/>
          </a:xfrm>
          <a:prstGeom prst="rect">
            <a:avLst/>
          </a:prstGeom>
        </p:spPr>
      </p:pic>
      <p:sp>
        <p:nvSpPr>
          <p:cNvPr id="271" name="Rectangle 88">
            <a:extLst>
              <a:ext uri="{FF2B5EF4-FFF2-40B4-BE49-F238E27FC236}">
                <a16:creationId xmlns:a16="http://schemas.microsoft.com/office/drawing/2014/main" id="{689DAA74-CAD5-45BD-BA32-B0C7B649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83395" y="0"/>
            <a:ext cx="566470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2" name="Picture 90">
            <a:extLst>
              <a:ext uri="{FF2B5EF4-FFF2-40B4-BE49-F238E27FC236}">
                <a16:creationId xmlns:a16="http://schemas.microsoft.com/office/drawing/2014/main" id="{F48975C2-BBC3-402B-A091-9D2FA45F2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6045"/>
            <a:ext cx="3723894" cy="144049"/>
          </a:xfrm>
          <a:prstGeom prst="rect">
            <a:avLst/>
          </a:prstGeom>
        </p:spPr>
      </p:pic>
      <p:sp>
        <p:nvSpPr>
          <p:cNvPr id="273" name="Rectangle 92">
            <a:extLst>
              <a:ext uri="{FF2B5EF4-FFF2-40B4-BE49-F238E27FC236}">
                <a16:creationId xmlns:a16="http://schemas.microsoft.com/office/drawing/2014/main" id="{1B027622-B281-4F07-A9C1-98988A69C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38764"/>
            <a:ext cx="3723424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9" name="Shape 259"/>
          <p:cNvSpPr>
            <a:spLocks noGrp="1"/>
          </p:cNvSpPr>
          <p:nvPr>
            <p:ph type="title"/>
          </p:nvPr>
        </p:nvSpPr>
        <p:spPr>
          <a:xfrm>
            <a:off x="510241" y="2063262"/>
            <a:ext cx="2804459" cy="26611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/>
              <a:t>Tree resins</a:t>
            </a:r>
          </a:p>
        </p:txBody>
      </p:sp>
      <p:sp>
        <p:nvSpPr>
          <p:cNvPr id="274" name="Rectangle 94">
            <a:extLst>
              <a:ext uri="{FF2B5EF4-FFF2-40B4-BE49-F238E27FC236}">
                <a16:creationId xmlns:a16="http://schemas.microsoft.com/office/drawing/2014/main" id="{1FB09352-F9E7-4EC8-B376-EE4A13B7E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7067" y="642795"/>
            <a:ext cx="4704491" cy="557512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1" name="AmberBees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4813" y="1926468"/>
            <a:ext cx="1993849" cy="299826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60" name="Resin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6408" y="1951664"/>
            <a:ext cx="2004718" cy="2926595"/>
          </a:xfrm>
          <a:prstGeom prst="rect">
            <a:avLst/>
          </a:prstGeom>
        </p:spPr>
      </p:pic>
      <p:sp>
        <p:nvSpPr>
          <p:cNvPr id="262" name="Shape 262"/>
          <p:cNvSpPr/>
          <p:nvPr/>
        </p:nvSpPr>
        <p:spPr>
          <a:xfrm>
            <a:off x="3483396" y="5300882"/>
            <a:ext cx="5409780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marL="342900" indent="-342900" algn="ctr">
              <a:spcBef>
                <a:spcPts val="800"/>
              </a:spcBef>
              <a:buClr>
                <a:srgbClr val="DDBF4F"/>
              </a:buClr>
              <a:buSzPct val="80000"/>
              <a:buFont typeface="Arial"/>
              <a:buChar char="►"/>
              <a:defRPr sz="14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lvl1pPr>
          </a:lstStyle>
          <a:p>
            <a:r>
              <a:rPr dirty="0">
                <a:solidFill>
                  <a:schemeClr val="bg1"/>
                </a:solidFill>
              </a:rPr>
              <a:t>Bee in amber caught in resin millions of years ago and </a:t>
            </a:r>
            <a:r>
              <a:rPr lang="en-IE" dirty="0">
                <a:solidFill>
                  <a:schemeClr val="bg1"/>
                </a:solidFill>
              </a:rPr>
              <a:t>fossilized</a:t>
            </a:r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0146E45C-1450-4186-B501-74F221F89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2851"/>
            <a:ext cx="6726063" cy="275942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EEDDA48B-BC04-4915-ADA3-A1A9522EB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78C9D07A-5A22-4E55-B18A-47CF07E50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6726063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3D71E629-0739-4A59-972B-A9E9A4500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3786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AF9C2BBD-AAF7-4C85-9BE4-E4C2F5235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78925"/>
              </a:gs>
              <a:gs pos="50000">
                <a:srgbClr val="D54209"/>
              </a:gs>
              <a:gs pos="100000">
                <a:srgbClr val="8D0000"/>
              </a:gs>
            </a:gsLst>
            <a:lin ang="2520000" scaled="0"/>
          </a:gradFill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AEEF8B78-E487-4E1A-8945-35B4041B0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B9B4F0B3-5A15-4AAD-B054-8BA920987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83395" y="0"/>
            <a:ext cx="566470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CCA43FE3-BC3A-4163-B2D9-721AA0F6F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6045"/>
            <a:ext cx="3723894" cy="144049"/>
          </a:xfrm>
          <a:prstGeom prst="rect">
            <a:avLst/>
          </a:prstGeom>
        </p:spPr>
      </p:pic>
      <p:sp>
        <p:nvSpPr>
          <p:cNvPr id="96" name="Rectangle 95">
            <a:extLst>
              <a:ext uri="{FF2B5EF4-FFF2-40B4-BE49-F238E27FC236}">
                <a16:creationId xmlns:a16="http://schemas.microsoft.com/office/drawing/2014/main" id="{488AAD42-9F71-4F14-AE1E-C05DCFC60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38764"/>
            <a:ext cx="3723424" cy="3180473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4" name="Shape 264"/>
          <p:cNvSpPr>
            <a:spLocks noGrp="1"/>
          </p:cNvSpPr>
          <p:nvPr>
            <p:ph type="title"/>
          </p:nvPr>
        </p:nvSpPr>
        <p:spPr>
          <a:xfrm>
            <a:off x="510241" y="2063262"/>
            <a:ext cx="2804459" cy="26611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Sources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 of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Propolis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61B962C9-BE53-4915-9C0C-B53DCD378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7067" y="642795"/>
            <a:ext cx="4704491" cy="55751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5" name="Wet-Tar-CU-Blue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4813" y="1720990"/>
            <a:ext cx="4221951" cy="3409225"/>
          </a:xfrm>
          <a:prstGeom prst="rect">
            <a:avLst/>
          </a:prstGeom>
          <a:ln>
            <a:noFill/>
          </a:ln>
          <a:effectLst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62CFFBB8-E539-483F-B9AA-088F7D4B1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552C38B8-B7F9-478B-8D67-99B248A946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69" y="1971234"/>
            <a:ext cx="1202248" cy="144270"/>
          </a:xfrm>
          <a:prstGeom prst="rect">
            <a:avLst/>
          </a:prstGeom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8ADE9738-7B48-4F06-BA7B-E2CF9663A6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9370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CAF43216-230D-4305-A1C8-B62D812B5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47675"/>
            <a:ext cx="8428482" cy="5930265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7" name="bubblegum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470" y="703031"/>
            <a:ext cx="6488707" cy="5418071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ABFE1D33-74D4-49A6-BE38-4E9E88ED9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69" y="1971234"/>
            <a:ext cx="1202248" cy="144270"/>
          </a:xfrm>
          <a:prstGeom prst="rect">
            <a:avLst/>
          </a:prstGeom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8B596859-88E8-4EB6-B800-82A454647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9370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:a16="http://schemas.microsoft.com/office/drawing/2014/main" id="{AC3E6C53-102E-4ACA-BCBB-3CC973B99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17B2B42C-0777-4D6E-9432-535281803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2851"/>
            <a:ext cx="6726063" cy="27594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EFEAAB60-93E2-4DC6-99AC-939637BCE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7EF5ECB8-D49C-48FB-A93E-88EB2FFDF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2590078"/>
            <a:ext cx="6726063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411B77A2-BD5C-432D-B52E-C12612C74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3786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92" name="Rectangle 91">
            <a:extLst>
              <a:ext uri="{FF2B5EF4-FFF2-40B4-BE49-F238E27FC236}">
                <a16:creationId xmlns:a16="http://schemas.microsoft.com/office/drawing/2014/main" id="{1DB71C54-63C1-4B83-8324-BBCEC579C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5D15D940-E187-4030-B313-FDC84AE67B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2284" y="0"/>
            <a:ext cx="305171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6E38F34-66D8-4203-B16C-14AC20248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6726063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9" name="Shape 269"/>
          <p:cNvSpPr>
            <a:spLocks noGrp="1"/>
          </p:cNvSpPr>
          <p:nvPr>
            <p:ph type="title"/>
          </p:nvPr>
        </p:nvSpPr>
        <p:spPr>
          <a:xfrm>
            <a:off x="482600" y="1286929"/>
            <a:ext cx="5756237" cy="4284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defRPr sz="8000">
                <a:effectLst>
                  <a:outerShdw blurRad="12700" dist="63500" dir="2700000" rotWithShape="0">
                    <a:srgbClr val="000000"/>
                  </a:outerShdw>
                </a:effectLst>
              </a:defRPr>
            </a:pPr>
            <a:r>
              <a:rPr lang="en-US" sz="7000"/>
              <a:t>The </a:t>
            </a:r>
            <a:br>
              <a:rPr lang="en-US" sz="7000"/>
            </a:br>
            <a:r>
              <a:rPr lang="en-US" sz="7000"/>
              <a:t>Floral Year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988" y="836713"/>
            <a:ext cx="7024687" cy="792088"/>
          </a:xfrm>
        </p:spPr>
        <p:txBody>
          <a:bodyPr/>
          <a:lstStyle/>
          <a:p>
            <a:r>
              <a:rPr lang="en-IE" dirty="0"/>
              <a:t>Interesting Forage Facts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2822" y="2378055"/>
            <a:ext cx="6777037" cy="43924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altLang="en-US" dirty="0">
                <a:latin typeface="Comic Sans MS" pitchFamily="66" charset="0"/>
              </a:rPr>
              <a:t>Bees will visit about 2,000 flowers during a day’s forage.</a:t>
            </a:r>
          </a:p>
          <a:p>
            <a:pPr>
              <a:defRPr/>
            </a:pPr>
            <a:r>
              <a:rPr lang="en-GB" altLang="en-US" dirty="0">
                <a:latin typeface="Comic Sans MS" pitchFamily="66" charset="0"/>
              </a:rPr>
              <a:t>On each forage flight, a bee will only visit flowers of the same species</a:t>
            </a:r>
          </a:p>
          <a:p>
            <a:pPr>
              <a:defRPr/>
            </a:pPr>
            <a:r>
              <a:rPr lang="en-GB" altLang="en-US" dirty="0">
                <a:latin typeface="Comic Sans MS" pitchFamily="66" charset="0"/>
              </a:rPr>
              <a:t>In it’s lifetime, an individual honeybee will make about one twelfth of a teaspoon of honey.</a:t>
            </a:r>
          </a:p>
          <a:p>
            <a:pPr>
              <a:defRPr/>
            </a:pPr>
            <a:r>
              <a:rPr lang="en-GB" altLang="en-US" dirty="0">
                <a:latin typeface="Comic Sans MS" pitchFamily="66" charset="0"/>
              </a:rPr>
              <a:t>Honey bees are the only insect that produce food eaten by humans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34711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300184" y="945916"/>
            <a:ext cx="7024687" cy="720080"/>
          </a:xfrm>
        </p:spPr>
        <p:txBody>
          <a:bodyPr>
            <a:normAutofit/>
          </a:bodyPr>
          <a:lstStyle/>
          <a:p>
            <a:r>
              <a:rPr lang="en-IE" altLang="en-US" dirty="0"/>
              <a:t>Bee Plants: Jan - Feb - Mar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4010" y="2543200"/>
            <a:ext cx="6777037" cy="4203675"/>
          </a:xfrm>
        </p:spPr>
        <p:txBody>
          <a:bodyPr>
            <a:normAutofit/>
          </a:bodyPr>
          <a:lstStyle/>
          <a:p>
            <a:r>
              <a:rPr lang="en-IE" dirty="0"/>
              <a:t>Crocus</a:t>
            </a:r>
          </a:p>
          <a:p>
            <a:r>
              <a:rPr lang="en-IE" dirty="0"/>
              <a:t>Snowdrop – </a:t>
            </a:r>
            <a:r>
              <a:rPr lang="en-IE" i="1" dirty="0"/>
              <a:t>Galanthus***</a:t>
            </a:r>
          </a:p>
          <a:p>
            <a:r>
              <a:rPr lang="en-IE" i="1" dirty="0"/>
              <a:t>Mahonia (Dec – May)</a:t>
            </a:r>
          </a:p>
          <a:p>
            <a:r>
              <a:rPr lang="en-IE" dirty="0"/>
              <a:t>Grape Hyacinth – </a:t>
            </a:r>
            <a:r>
              <a:rPr lang="en-IE" i="1" dirty="0"/>
              <a:t>Muscari</a:t>
            </a:r>
          </a:p>
          <a:p>
            <a:r>
              <a:rPr lang="en-IE" dirty="0"/>
              <a:t>Willow – </a:t>
            </a:r>
            <a:r>
              <a:rPr lang="en-IE" i="1" dirty="0"/>
              <a:t>Salix***</a:t>
            </a:r>
          </a:p>
          <a:p>
            <a:pPr lvl="1"/>
            <a:r>
              <a:rPr lang="en-IE" dirty="0"/>
              <a:t>Goat Willow (Pussy Willow) – </a:t>
            </a:r>
            <a:r>
              <a:rPr lang="en-IE" i="1" dirty="0"/>
              <a:t>S. caprea</a:t>
            </a:r>
          </a:p>
          <a:p>
            <a:r>
              <a:rPr lang="en-IE" i="1" dirty="0"/>
              <a:t>Gorse</a:t>
            </a:r>
          </a:p>
          <a:p>
            <a:r>
              <a:rPr lang="en-IE" i="1" dirty="0"/>
              <a:t>Hazel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689216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>
            <a:extLst>
              <a:ext uri="{FF2B5EF4-FFF2-40B4-BE49-F238E27FC236}">
                <a16:creationId xmlns:a16="http://schemas.microsoft.com/office/drawing/2014/main" id="{01CFC1BB-C5B3-4479-9752-C53221627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C56FCE19-3103-4473-A92E-E38D00FCD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240"/>
            <a:ext cx="7828359" cy="321164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E909C556-FC01-4870-ABC0-8D5C17BD0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69" y="1971234"/>
            <a:ext cx="1202248" cy="144270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C6DB8A24-0DF2-4AB3-9191-C02AB6937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924F406-F250-4FCF-A28E-52F364A5A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9370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382" y="0"/>
            <a:ext cx="9144000" cy="6858001"/>
            <a:chOff x="-3176" y="0"/>
            <a:chExt cx="12192000" cy="6858001"/>
          </a:xfrm>
        </p:grpSpPr>
        <p:sp useBgFill="1">
          <p:nvSpPr>
            <p:cNvPr id="97" name="Rectangle 96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273" name="BellHeather.jpeg"/>
          <p:cNvPicPr>
            <a:picLocks noChangeAspect="1"/>
          </p:cNvPicPr>
          <p:nvPr/>
        </p:nvPicPr>
        <p:blipFill rotWithShape="1">
          <a:blip r:embed="rId5"/>
          <a:srcRect l="24299" r="13736" b="-2"/>
          <a:stretch/>
        </p:blipFill>
        <p:spPr>
          <a:xfrm>
            <a:off x="3477006" y="10"/>
            <a:ext cx="5664611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0" name="Rectangle 99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09600"/>
            <a:ext cx="376392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1" name="Shape 271"/>
          <p:cNvSpPr>
            <a:spLocks noGrp="1"/>
          </p:cNvSpPr>
          <p:nvPr>
            <p:ph type="title"/>
          </p:nvPr>
        </p:nvSpPr>
        <p:spPr>
          <a:xfrm>
            <a:off x="510241" y="753228"/>
            <a:ext cx="275927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/>
              <a:t>Garden Heathers (Erica spp)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3771900" cy="202738"/>
          </a:xfrm>
          <a:prstGeom prst="rect">
            <a:avLst/>
          </a:prstGeom>
        </p:spPr>
      </p:pic>
      <p:sp>
        <p:nvSpPr>
          <p:cNvPr id="272" name="Shape 272"/>
          <p:cNvSpPr>
            <a:spLocks noGrp="1"/>
          </p:cNvSpPr>
          <p:nvPr>
            <p:ph type="body" sz="quarter" idx="1"/>
          </p:nvPr>
        </p:nvSpPr>
        <p:spPr>
          <a:xfrm>
            <a:off x="510241" y="2336873"/>
            <a:ext cx="2686226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SzTx/>
              <a:buFont typeface="Arial" panose="020B0604020202020204" pitchFamily="34" charset="0"/>
              <a:buChar char="•"/>
            </a:pPr>
            <a:r>
              <a:rPr lang="en-US" dirty="0"/>
              <a:t>December - April</a:t>
            </a:r>
          </a:p>
          <a:p>
            <a:pPr indent="-228600" algn="l">
              <a:buSzTx/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 algn="l">
              <a:buSzTx/>
              <a:buFont typeface="Arial" panose="020B0604020202020204" pitchFamily="34" charset="0"/>
              <a:buChar char="•"/>
            </a:pPr>
            <a:r>
              <a:rPr lang="en-US" dirty="0"/>
              <a:t>Nectar and Pollen</a:t>
            </a:r>
          </a:p>
          <a:p>
            <a:pPr indent="-228600" algn="l">
              <a:buSzTx/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 algn="l">
              <a:buSzTx/>
              <a:buFont typeface="Arial" panose="020B0604020202020204" pitchFamily="34" charset="0"/>
              <a:buChar char="•"/>
            </a:pPr>
            <a:r>
              <a:rPr lang="en-US" dirty="0"/>
              <a:t>Pollen loads White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" grpId="0" animBg="1" advAuto="0"/>
      <p:bldP spid="272" grpId="0" build="p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icture 153">
            <a:extLst>
              <a:ext uri="{FF2B5EF4-FFF2-40B4-BE49-F238E27FC236}">
                <a16:creationId xmlns:a16="http://schemas.microsoft.com/office/drawing/2014/main" id="{01CFC1BB-C5B3-4479-9752-C53221627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C56FCE19-3103-4473-A92E-E38D00FCD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240"/>
            <a:ext cx="7828359" cy="321164"/>
          </a:xfrm>
          <a:prstGeom prst="rect">
            <a:avLst/>
          </a:prstGeom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E909C556-FC01-4870-ABC0-8D5C17BD0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69" y="1971234"/>
            <a:ext cx="1202248" cy="144270"/>
          </a:xfrm>
          <a:prstGeom prst="rect">
            <a:avLst/>
          </a:prstGeom>
        </p:spPr>
      </p:pic>
      <p:sp>
        <p:nvSpPr>
          <p:cNvPr id="160" name="Rectangle 159">
            <a:extLst>
              <a:ext uri="{FF2B5EF4-FFF2-40B4-BE49-F238E27FC236}">
                <a16:creationId xmlns:a16="http://schemas.microsoft.com/office/drawing/2014/main" id="{C6DB8A24-0DF2-4AB3-9191-C02AB6937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6924F406-F250-4FCF-A28E-52F364A5A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9370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382" y="0"/>
            <a:ext cx="9144000" cy="6858001"/>
            <a:chOff x="-3176" y="0"/>
            <a:chExt cx="12192000" cy="6858001"/>
          </a:xfrm>
        </p:grpSpPr>
        <p:sp useBgFill="1">
          <p:nvSpPr>
            <p:cNvPr id="165" name="Rectangle 164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6" name="Picture 165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277" name="Hellebore.jpeg"/>
          <p:cNvPicPr>
            <a:picLocks noChangeAspect="1"/>
          </p:cNvPicPr>
          <p:nvPr/>
        </p:nvPicPr>
        <p:blipFill rotWithShape="1">
          <a:blip r:embed="rId5"/>
          <a:srcRect b="9222"/>
          <a:stretch/>
        </p:blipFill>
        <p:spPr>
          <a:xfrm>
            <a:off x="3477006" y="10"/>
            <a:ext cx="5664611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8" name="Rectangle 167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09600"/>
            <a:ext cx="376392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5" name="Shape 275"/>
          <p:cNvSpPr>
            <a:spLocks noGrp="1"/>
          </p:cNvSpPr>
          <p:nvPr>
            <p:ph type="title"/>
          </p:nvPr>
        </p:nvSpPr>
        <p:spPr>
          <a:xfrm>
            <a:off x="510241" y="753228"/>
            <a:ext cx="275927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/>
          </a:lstStyle>
          <a:p>
            <a:r>
              <a:rPr lang="en-US" sz="2800"/>
              <a:t>Hellebore</a:t>
            </a:r>
          </a:p>
        </p:txBody>
      </p:sp>
      <p:pic>
        <p:nvPicPr>
          <p:cNvPr id="170" name="Picture 169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3771900" cy="202738"/>
          </a:xfrm>
          <a:prstGeom prst="rect">
            <a:avLst/>
          </a:prstGeom>
        </p:spPr>
      </p:pic>
      <p:sp>
        <p:nvSpPr>
          <p:cNvPr id="276" name="Shape 276"/>
          <p:cNvSpPr>
            <a:spLocks noGrp="1"/>
          </p:cNvSpPr>
          <p:nvPr>
            <p:ph type="body" sz="quarter" idx="1"/>
          </p:nvPr>
        </p:nvSpPr>
        <p:spPr>
          <a:xfrm>
            <a:off x="510241" y="2336873"/>
            <a:ext cx="2686226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SzTx/>
              <a:buFont typeface="Arial" panose="020B0604020202020204" pitchFamily="34" charset="0"/>
              <a:buChar char="•"/>
            </a:pPr>
            <a:endParaRPr lang="en-US" sz="1400" dirty="0"/>
          </a:p>
          <a:p>
            <a:pPr indent="-228600" algn="l">
              <a:buSzTx/>
              <a:buFont typeface="Arial" panose="020B0604020202020204" pitchFamily="34" charset="0"/>
              <a:buChar char="•"/>
            </a:pPr>
            <a:r>
              <a:rPr lang="en-US" dirty="0"/>
              <a:t>January to April</a:t>
            </a:r>
          </a:p>
          <a:p>
            <a:pPr indent="-228600" algn="l">
              <a:buSzTx/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 algn="l">
              <a:buSzTx/>
              <a:buFont typeface="Arial" panose="020B0604020202020204" pitchFamily="34" charset="0"/>
              <a:buChar char="•"/>
            </a:pPr>
            <a:r>
              <a:rPr lang="en-US" dirty="0"/>
              <a:t>Pollen &amp; Nectar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" grpId="0" animBg="1" advAuto="0"/>
      <p:bldP spid="275" grpId="0" animBg="1" advAuto="0"/>
      <p:bldP spid="276" grpId="0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CloseUp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200" y="2404182"/>
            <a:ext cx="4923546" cy="3698804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Shape 280"/>
          <p:cNvSpPr/>
          <p:nvPr/>
        </p:nvSpPr>
        <p:spPr>
          <a:xfrm>
            <a:off x="-1" y="1208514"/>
            <a:ext cx="2843214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>
              <a:defRPr sz="4000">
                <a:solidFill>
                  <a:srgbClr val="FFFF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400" dirty="0"/>
              <a:t>December – </a:t>
            </a:r>
            <a:br>
              <a:rPr sz="2400" dirty="0"/>
            </a:br>
            <a:r>
              <a:rPr sz="2400" dirty="0"/>
              <a:t>February</a:t>
            </a:r>
          </a:p>
        </p:txBody>
      </p:sp>
      <p:sp>
        <p:nvSpPr>
          <p:cNvPr id="281" name="Shape 281"/>
          <p:cNvSpPr/>
          <p:nvPr/>
        </p:nvSpPr>
        <p:spPr>
          <a:xfrm>
            <a:off x="50800" y="4593064"/>
            <a:ext cx="3708400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>
              <a:defRPr sz="4000">
                <a:solidFill>
                  <a:srgbClr val="FFFF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400" dirty="0"/>
              <a:t>Pollen (orange) </a:t>
            </a:r>
            <a:br>
              <a:rPr sz="2400" dirty="0"/>
            </a:br>
            <a:r>
              <a:rPr sz="2400" dirty="0"/>
              <a:t>and Nectar</a:t>
            </a:r>
          </a:p>
        </p:txBody>
      </p:sp>
      <p:sp>
        <p:nvSpPr>
          <p:cNvPr id="282" name="Shape 28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 defTabSz="576072">
              <a:defRPr sz="3402">
                <a:solidFill>
                  <a:srgbClr val="FFFF66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600" dirty="0"/>
              <a:t>Snowdrops</a:t>
            </a:r>
            <a:br>
              <a:rPr dirty="0"/>
            </a:br>
            <a:endParaRPr dirty="0"/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" grpId="0" animBg="1" advAuto="0"/>
      <p:bldP spid="281" grpId="0" animBg="1" advAuto="0"/>
      <p:bldP spid="282" grpId="0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>
            <a:extLst>
              <a:ext uri="{FF2B5EF4-FFF2-40B4-BE49-F238E27FC236}">
                <a16:creationId xmlns:a16="http://schemas.microsoft.com/office/drawing/2014/main" id="{01CFC1BB-C5B3-4479-9752-C53221627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C56FCE19-3103-4473-A92E-E38D00FCD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240"/>
            <a:ext cx="7828359" cy="32116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E909C556-FC01-4870-ABC0-8D5C17BD0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69" y="1971234"/>
            <a:ext cx="1202248" cy="144270"/>
          </a:xfrm>
          <a:prstGeom prst="rect">
            <a:avLst/>
          </a:prstGeom>
        </p:spPr>
      </p:pic>
      <p:sp>
        <p:nvSpPr>
          <p:cNvPr id="105" name="Rectangle 104">
            <a:extLst>
              <a:ext uri="{FF2B5EF4-FFF2-40B4-BE49-F238E27FC236}">
                <a16:creationId xmlns:a16="http://schemas.microsoft.com/office/drawing/2014/main" id="{C6DB8A24-0DF2-4AB3-9191-C02AB6937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6924F406-F250-4FCF-A28E-52F364A5A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9370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382" y="0"/>
            <a:ext cx="9144000" cy="6858001"/>
            <a:chOff x="-3176" y="0"/>
            <a:chExt cx="12192000" cy="6858001"/>
          </a:xfrm>
        </p:grpSpPr>
        <p:sp useBgFill="1">
          <p:nvSpPr>
            <p:cNvPr id="110" name="Rectangle 109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286" name="Crocus.jpeg"/>
          <p:cNvPicPr>
            <a:picLocks noChangeAspect="1"/>
          </p:cNvPicPr>
          <p:nvPr/>
        </p:nvPicPr>
        <p:blipFill rotWithShape="1">
          <a:blip r:embed="rId5"/>
          <a:srcRect l="3801" r="34233" b="-2"/>
          <a:stretch/>
        </p:blipFill>
        <p:spPr>
          <a:xfrm>
            <a:off x="3477006" y="10"/>
            <a:ext cx="5664611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13" name="Rectangle 112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09600"/>
            <a:ext cx="376392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4" name="Shape 284"/>
          <p:cNvSpPr>
            <a:spLocks noGrp="1"/>
          </p:cNvSpPr>
          <p:nvPr>
            <p:ph type="title"/>
          </p:nvPr>
        </p:nvSpPr>
        <p:spPr>
          <a:xfrm>
            <a:off x="510241" y="753228"/>
            <a:ext cx="275927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/>
              <a:t>Crocus</a:t>
            </a: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3771900" cy="202738"/>
          </a:xfrm>
          <a:prstGeom prst="rect">
            <a:avLst/>
          </a:prstGeom>
        </p:spPr>
      </p:pic>
      <p:sp>
        <p:nvSpPr>
          <p:cNvPr id="285" name="Shape 285"/>
          <p:cNvSpPr>
            <a:spLocks noGrp="1"/>
          </p:cNvSpPr>
          <p:nvPr>
            <p:ph type="body" sz="quarter" idx="1"/>
          </p:nvPr>
        </p:nvSpPr>
        <p:spPr>
          <a:xfrm>
            <a:off x="305129" y="2316966"/>
            <a:ext cx="2964383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spcBef>
                <a:spcPts val="600"/>
              </a:spcBef>
              <a:buSzTx/>
              <a:buFont typeface="Arial" panose="020B0604020202020204" pitchFamily="34" charset="0"/>
              <a:buChar char="•"/>
              <a:defRPr sz="2800"/>
            </a:pPr>
            <a:r>
              <a:rPr lang="en-US" dirty="0"/>
              <a:t>Feb to March</a:t>
            </a:r>
          </a:p>
          <a:p>
            <a:pPr indent="-228600" algn="l">
              <a:buSzTx/>
              <a:buFont typeface="Arial" panose="020B0604020202020204" pitchFamily="34" charset="0"/>
              <a:buChar char="•"/>
              <a:defRPr sz="2800"/>
            </a:pPr>
            <a:endParaRPr lang="en-US" dirty="0"/>
          </a:p>
          <a:p>
            <a:pPr indent="-228600" algn="l">
              <a:spcBef>
                <a:spcPts val="600"/>
              </a:spcBef>
              <a:buSzTx/>
              <a:buFont typeface="Arial" panose="020B0604020202020204" pitchFamily="34" charset="0"/>
              <a:buChar char="•"/>
              <a:defRPr sz="2800"/>
            </a:pPr>
            <a:r>
              <a:rPr lang="en-US" dirty="0"/>
              <a:t>Pollen (orange) &amp; Nectar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" grpId="0" animBg="1" advAuto="0"/>
      <p:bldP spid="284" grpId="0" animBg="1" advAuto="0"/>
      <p:bldP spid="285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What do Bees Forage for?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A71E48A-502F-4158-9F0C-C646ABEA0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sz="2800" dirty="0"/>
              <a:t>Water</a:t>
            </a:r>
          </a:p>
          <a:p>
            <a:endParaRPr lang="en-IE" sz="2800" dirty="0"/>
          </a:p>
          <a:p>
            <a:r>
              <a:rPr lang="en-IE" sz="2800" dirty="0"/>
              <a:t>Nectar</a:t>
            </a:r>
          </a:p>
          <a:p>
            <a:endParaRPr lang="en-IE" sz="2800" dirty="0"/>
          </a:p>
          <a:p>
            <a:r>
              <a:rPr lang="en-IE" sz="2800" dirty="0"/>
              <a:t>Pollen</a:t>
            </a:r>
          </a:p>
          <a:p>
            <a:endParaRPr lang="en-IE" sz="2800" dirty="0"/>
          </a:p>
          <a:p>
            <a:r>
              <a:rPr lang="en-IE" sz="2800" dirty="0"/>
              <a:t>Propolis</a:t>
            </a:r>
          </a:p>
          <a:p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Picture 161">
            <a:extLst>
              <a:ext uri="{FF2B5EF4-FFF2-40B4-BE49-F238E27FC236}">
                <a16:creationId xmlns:a16="http://schemas.microsoft.com/office/drawing/2014/main" id="{01CFC1BB-C5B3-4479-9752-C53221627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C56FCE19-3103-4473-A92E-E38D00FCD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240"/>
            <a:ext cx="7828359" cy="321164"/>
          </a:xfrm>
          <a:prstGeom prst="rect">
            <a:avLst/>
          </a:prstGeom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E909C556-FC01-4870-ABC0-8D5C17BD0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69" y="1971234"/>
            <a:ext cx="1202248" cy="144270"/>
          </a:xfrm>
          <a:prstGeom prst="rect">
            <a:avLst/>
          </a:prstGeom>
        </p:spPr>
      </p:pic>
      <p:sp>
        <p:nvSpPr>
          <p:cNvPr id="168" name="Rectangle 167">
            <a:extLst>
              <a:ext uri="{FF2B5EF4-FFF2-40B4-BE49-F238E27FC236}">
                <a16:creationId xmlns:a16="http://schemas.microsoft.com/office/drawing/2014/main" id="{C6DB8A24-0DF2-4AB3-9191-C02AB6937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6924F406-F250-4FCF-A28E-52F364A5A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9370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382" y="0"/>
            <a:ext cx="9144000" cy="6858001"/>
            <a:chOff x="-3176" y="0"/>
            <a:chExt cx="12192000" cy="6858001"/>
          </a:xfrm>
        </p:grpSpPr>
        <p:sp useBgFill="1">
          <p:nvSpPr>
            <p:cNvPr id="173" name="Rectangle 172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5" name="Willow.jpeg">
            <a:extLst>
              <a:ext uri="{FF2B5EF4-FFF2-40B4-BE49-F238E27FC236}">
                <a16:creationId xmlns:a16="http://schemas.microsoft.com/office/drawing/2014/main" id="{8937E659-EF53-45D8-BEEA-CC4038B07E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901" r="22133" b="-2"/>
          <a:stretch/>
        </p:blipFill>
        <p:spPr>
          <a:xfrm>
            <a:off x="3477006" y="10"/>
            <a:ext cx="5664611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76" name="Rectangle 175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09600"/>
            <a:ext cx="376392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4" name="Shape 284"/>
          <p:cNvSpPr>
            <a:spLocks noGrp="1"/>
          </p:cNvSpPr>
          <p:nvPr>
            <p:ph type="title"/>
          </p:nvPr>
        </p:nvSpPr>
        <p:spPr>
          <a:xfrm>
            <a:off x="510241" y="753228"/>
            <a:ext cx="275927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Willow</a:t>
            </a:r>
          </a:p>
        </p:txBody>
      </p:sp>
      <p:pic>
        <p:nvPicPr>
          <p:cNvPr id="178" name="Picture 177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3771900" cy="202738"/>
          </a:xfrm>
          <a:prstGeom prst="rect">
            <a:avLst/>
          </a:prstGeom>
        </p:spPr>
      </p:pic>
      <p:sp>
        <p:nvSpPr>
          <p:cNvPr id="285" name="Shape 285"/>
          <p:cNvSpPr>
            <a:spLocks noGrp="1"/>
          </p:cNvSpPr>
          <p:nvPr>
            <p:ph type="body" sz="quarter" idx="1"/>
          </p:nvPr>
        </p:nvSpPr>
        <p:spPr>
          <a:xfrm>
            <a:off x="510241" y="2336873"/>
            <a:ext cx="2686226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spcBef>
                <a:spcPts val="600"/>
              </a:spcBef>
              <a:buSzTx/>
              <a:buFont typeface="Arial" panose="020B0604020202020204" pitchFamily="34" charset="0"/>
              <a:buChar char="•"/>
              <a:defRPr sz="2800"/>
            </a:pPr>
            <a:r>
              <a:rPr lang="en-US" dirty="0"/>
              <a:t>Feb to March</a:t>
            </a:r>
          </a:p>
          <a:p>
            <a:pPr indent="-228600" algn="l">
              <a:spcBef>
                <a:spcPts val="600"/>
              </a:spcBef>
              <a:buSzTx/>
              <a:buFont typeface="Arial" panose="020B0604020202020204" pitchFamily="34" charset="0"/>
              <a:buChar char="•"/>
              <a:defRPr sz="2800"/>
            </a:pPr>
            <a:r>
              <a:rPr lang="en-US" dirty="0"/>
              <a:t>Pollen Yellow</a:t>
            </a:r>
          </a:p>
          <a:p>
            <a:pPr indent="-228600" algn="l">
              <a:spcBef>
                <a:spcPts val="600"/>
              </a:spcBef>
              <a:buSzTx/>
              <a:buFont typeface="Arial" panose="020B0604020202020204" pitchFamily="34" charset="0"/>
              <a:buChar char="•"/>
              <a:defRPr sz="2800"/>
            </a:pPr>
            <a:r>
              <a:rPr lang="en-US" dirty="0"/>
              <a:t>Nectar</a:t>
            </a:r>
          </a:p>
          <a:p>
            <a:pPr indent="-228600" algn="l">
              <a:spcBef>
                <a:spcPts val="600"/>
              </a:spcBef>
              <a:buSzTx/>
              <a:buFont typeface="Arial" panose="020B0604020202020204" pitchFamily="34" charset="0"/>
              <a:buChar char="•"/>
              <a:defRPr sz="2800"/>
            </a:pPr>
            <a:r>
              <a:rPr lang="en-US" dirty="0"/>
              <a:t>Important Early Spring Source</a:t>
            </a:r>
          </a:p>
          <a:p>
            <a:pPr indent="-228600" algn="l">
              <a:spcBef>
                <a:spcPts val="600"/>
              </a:spcBef>
              <a:buSzTx/>
              <a:buFont typeface="Arial" panose="020B0604020202020204" pitchFamily="34" charset="0"/>
              <a:buChar char="•"/>
              <a:defRPr sz="2800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6348259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" grpId="0" animBg="1" advAuto="0"/>
      <p:bldP spid="285" grpId="0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r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573" y="2570931"/>
            <a:ext cx="5040365" cy="3903663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Shape 29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effectLst/>
              </a:defRPr>
            </a:pPr>
            <a:r>
              <a:rPr dirty="0">
                <a:solidFill>
                  <a:schemeClr val="tx1"/>
                </a:solidFill>
              </a:rPr>
              <a:t>Gorse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CD16F6-2953-4295-B3F3-97814645A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639" y="2254984"/>
            <a:ext cx="6887389" cy="3599316"/>
          </a:xfrm>
        </p:spPr>
        <p:txBody>
          <a:bodyPr/>
          <a:lstStyle/>
          <a:p>
            <a:r>
              <a:rPr lang="en-IE" dirty="0"/>
              <a:t>Feb – May</a:t>
            </a:r>
          </a:p>
          <a:p>
            <a:r>
              <a:rPr lang="en-IE" dirty="0"/>
              <a:t>Pollen </a:t>
            </a:r>
          </a:p>
          <a:p>
            <a:pPr lvl="1"/>
            <a:r>
              <a:rPr lang="en-IE" dirty="0"/>
              <a:t>(Orange/Brown)</a:t>
            </a:r>
          </a:p>
          <a:p>
            <a:r>
              <a:rPr lang="en-IE" dirty="0"/>
              <a:t>No Nectar</a:t>
            </a:r>
          </a:p>
          <a:p>
            <a:r>
              <a:rPr lang="en-IE" dirty="0"/>
              <a:t>Early Pollen Source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" grpId="0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106B9FE-7E5A-4047-B5D3-C3C24BD3E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61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60EBA20-0A64-45D5-B937-FE93DCA01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9224" y="0"/>
            <a:ext cx="255477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3EAD5E5B-543A-4690-8C75-BACF7FFB40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2" y="0"/>
            <a:ext cx="9144000" cy="68580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98739700-980C-4F96-84CD-97157DFE8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59089"/>
            <a:ext cx="6830522" cy="321164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52A2FDCB-3B06-44F3-A0AA-2C056C3E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609600"/>
            <a:ext cx="6830523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510240" y="753228"/>
            <a:ext cx="5596383" cy="1080938"/>
          </a:xfrm>
        </p:spPr>
        <p:txBody>
          <a:bodyPr>
            <a:normAutofit/>
          </a:bodyPr>
          <a:lstStyle/>
          <a:p>
            <a:r>
              <a:rPr lang="en-IE" altLang="en-US">
                <a:solidFill>
                  <a:srgbClr val="FFFFFF"/>
                </a:solidFill>
              </a:rPr>
              <a:t>Bee Plants – Apr May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240" y="2336873"/>
            <a:ext cx="5596383" cy="4106130"/>
          </a:xfrm>
        </p:spPr>
        <p:txBody>
          <a:bodyPr>
            <a:normAutofit fontScale="92500" lnSpcReduction="10000"/>
          </a:bodyPr>
          <a:lstStyle/>
          <a:p>
            <a:r>
              <a:rPr lang="en-IE" sz="2800" i="1" dirty="0"/>
              <a:t>Forget-me-nots</a:t>
            </a:r>
          </a:p>
          <a:p>
            <a:r>
              <a:rPr lang="en-IE" altLang="en-US" sz="2800" dirty="0"/>
              <a:t>Cotoneaster</a:t>
            </a:r>
          </a:p>
          <a:p>
            <a:r>
              <a:rPr lang="en-IE" sz="2800" dirty="0"/>
              <a:t>Poached Egg Plant</a:t>
            </a:r>
            <a:endParaRPr lang="en-IE" sz="2800" i="1" dirty="0"/>
          </a:p>
          <a:p>
            <a:r>
              <a:rPr lang="en-IE" sz="2600" i="1" dirty="0"/>
              <a:t>Blackthorn</a:t>
            </a:r>
            <a:r>
              <a:rPr lang="en-IE" sz="2800" i="1" dirty="0"/>
              <a:t>, Hawthorn</a:t>
            </a:r>
          </a:p>
          <a:p>
            <a:r>
              <a:rPr lang="en-IE" sz="2800" i="1" dirty="0"/>
              <a:t>Dandelion</a:t>
            </a:r>
          </a:p>
          <a:p>
            <a:r>
              <a:rPr lang="en-IE" sz="2800" i="1" dirty="0"/>
              <a:t>Gooseberry, Currant</a:t>
            </a:r>
          </a:p>
          <a:p>
            <a:r>
              <a:rPr lang="en-IE" sz="2800" i="1" dirty="0"/>
              <a:t>Rape	</a:t>
            </a:r>
          </a:p>
          <a:p>
            <a:r>
              <a:rPr lang="en-IE" sz="2800" i="1" dirty="0"/>
              <a:t>Sycamore, Horse Chestnut</a:t>
            </a:r>
          </a:p>
          <a:p>
            <a:r>
              <a:rPr lang="en-IE" sz="2800" i="1" dirty="0"/>
              <a:t>Laurel, Holly</a:t>
            </a:r>
          </a:p>
          <a:p>
            <a:endParaRPr lang="en-IE" altLang="en-US" sz="1600" i="1" dirty="0"/>
          </a:p>
          <a:p>
            <a:endParaRPr lang="en-IE" altLang="en-US" sz="1600" i="1" dirty="0"/>
          </a:p>
          <a:p>
            <a:endParaRPr lang="en-IE" altLang="en-US" sz="1600" i="1" dirty="0"/>
          </a:p>
          <a:p>
            <a:pPr lvl="1"/>
            <a:endParaRPr lang="en-IE" alt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0360508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Picture 241">
            <a:extLst>
              <a:ext uri="{FF2B5EF4-FFF2-40B4-BE49-F238E27FC236}">
                <a16:creationId xmlns:a16="http://schemas.microsoft.com/office/drawing/2014/main" id="{01CFC1BB-C5B3-4479-9752-C53221627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18" name="Picture 243">
            <a:extLst>
              <a:ext uri="{FF2B5EF4-FFF2-40B4-BE49-F238E27FC236}">
                <a16:creationId xmlns:a16="http://schemas.microsoft.com/office/drawing/2014/main" id="{C56FCE19-3103-4473-A92E-E38D00FCD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240"/>
            <a:ext cx="7828359" cy="321164"/>
          </a:xfrm>
          <a:prstGeom prst="rect">
            <a:avLst/>
          </a:prstGeom>
        </p:spPr>
      </p:pic>
      <p:pic>
        <p:nvPicPr>
          <p:cNvPr id="319" name="Picture 245">
            <a:extLst>
              <a:ext uri="{FF2B5EF4-FFF2-40B4-BE49-F238E27FC236}">
                <a16:creationId xmlns:a16="http://schemas.microsoft.com/office/drawing/2014/main" id="{E909C556-FC01-4870-ABC0-8D5C17BD0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69" y="1971234"/>
            <a:ext cx="1202248" cy="144270"/>
          </a:xfrm>
          <a:prstGeom prst="rect">
            <a:avLst/>
          </a:prstGeom>
        </p:spPr>
      </p:pic>
      <p:sp>
        <p:nvSpPr>
          <p:cNvPr id="96" name="Rectangle 247">
            <a:extLst>
              <a:ext uri="{FF2B5EF4-FFF2-40B4-BE49-F238E27FC236}">
                <a16:creationId xmlns:a16="http://schemas.microsoft.com/office/drawing/2014/main" id="{C6DB8A24-0DF2-4AB3-9191-C02AB6937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7" name="Rectangle 249">
            <a:extLst>
              <a:ext uri="{FF2B5EF4-FFF2-40B4-BE49-F238E27FC236}">
                <a16:creationId xmlns:a16="http://schemas.microsoft.com/office/drawing/2014/main" id="{6924F406-F250-4FCF-A28E-52F364A5A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9370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98" name="Group 251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382" y="0"/>
            <a:ext cx="9144000" cy="6858001"/>
            <a:chOff x="-3176" y="0"/>
            <a:chExt cx="12192000" cy="6858001"/>
          </a:xfrm>
        </p:grpSpPr>
        <p:sp useBgFill="1">
          <p:nvSpPr>
            <p:cNvPr id="253" name="Rectangle 252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9" name="Picture 253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300" name="Dandelio.jpeg"/>
          <p:cNvPicPr>
            <a:picLocks noChangeAspect="1"/>
          </p:cNvPicPr>
          <p:nvPr/>
        </p:nvPicPr>
        <p:blipFill rotWithShape="1">
          <a:blip r:embed="rId5"/>
          <a:srcRect l="17719" r="20316" b="-2"/>
          <a:stretch/>
        </p:blipFill>
        <p:spPr>
          <a:xfrm>
            <a:off x="3477006" y="10"/>
            <a:ext cx="5664611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12" name="Rectangle 311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09600"/>
            <a:ext cx="376392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9" name="Shape 299"/>
          <p:cNvSpPr>
            <a:spLocks noGrp="1"/>
          </p:cNvSpPr>
          <p:nvPr>
            <p:ph type="title"/>
          </p:nvPr>
        </p:nvSpPr>
        <p:spPr>
          <a:xfrm>
            <a:off x="510241" y="753228"/>
            <a:ext cx="275927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/>
              <a:t>Dandelion</a:t>
            </a:r>
          </a:p>
        </p:txBody>
      </p:sp>
      <p:pic>
        <p:nvPicPr>
          <p:cNvPr id="314" name="Picture 313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3771900" cy="202738"/>
          </a:xfrm>
          <a:prstGeom prst="rect">
            <a:avLst/>
          </a:prstGeom>
        </p:spPr>
      </p:pic>
      <p:sp>
        <p:nvSpPr>
          <p:cNvPr id="301" name="Shape 301"/>
          <p:cNvSpPr>
            <a:spLocks noGrp="1"/>
          </p:cNvSpPr>
          <p:nvPr>
            <p:ph type="body" sz="quarter" idx="1"/>
          </p:nvPr>
        </p:nvSpPr>
        <p:spPr>
          <a:xfrm>
            <a:off x="510241" y="2336873"/>
            <a:ext cx="2686226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spcBef>
                <a:spcPts val="600"/>
              </a:spcBef>
              <a:buFont typeface="Arial" panose="020B0604020202020204" pitchFamily="34" charset="0"/>
              <a:buChar char="•"/>
              <a:defRPr sz="2800"/>
            </a:pPr>
            <a:r>
              <a:rPr lang="en-US" sz="1400"/>
              <a:t>April - June</a:t>
            </a:r>
          </a:p>
          <a:p>
            <a:pPr indent="-228600" algn="l">
              <a:buFont typeface="Arial" panose="020B0604020202020204" pitchFamily="34" charset="0"/>
              <a:buChar char="•"/>
              <a:defRPr sz="2800"/>
            </a:pPr>
            <a:endParaRPr lang="en-US" sz="1400"/>
          </a:p>
          <a:p>
            <a:pPr indent="-228600" algn="l">
              <a:spcBef>
                <a:spcPts val="600"/>
              </a:spcBef>
              <a:buFont typeface="Arial" panose="020B0604020202020204" pitchFamily="34" charset="0"/>
              <a:buChar char="•"/>
              <a:defRPr sz="2800"/>
            </a:pPr>
            <a:r>
              <a:rPr lang="en-US" sz="1400"/>
              <a:t>Nectar</a:t>
            </a:r>
          </a:p>
          <a:p>
            <a:pPr indent="-228600" algn="l">
              <a:spcBef>
                <a:spcPts val="600"/>
              </a:spcBef>
              <a:buFont typeface="Arial" panose="020B0604020202020204" pitchFamily="34" charset="0"/>
              <a:buChar char="•"/>
              <a:defRPr sz="2800"/>
            </a:pPr>
            <a:r>
              <a:rPr lang="en-US" sz="1400"/>
              <a:t> </a:t>
            </a:r>
            <a:br>
              <a:rPr lang="en-US" sz="1400"/>
            </a:br>
            <a:r>
              <a:rPr lang="en-US" sz="1400"/>
              <a:t>Pollen (deep yellow)</a:t>
            </a:r>
          </a:p>
          <a:p>
            <a:pPr indent="-228600" algn="l">
              <a:buFont typeface="Arial" panose="020B0604020202020204" pitchFamily="34" charset="0"/>
              <a:buChar char="•"/>
              <a:defRPr sz="2800"/>
            </a:pPr>
            <a:endParaRPr lang="en-US" sz="1400"/>
          </a:p>
          <a:p>
            <a:pPr indent="-228600" algn="l">
              <a:spcBef>
                <a:spcPts val="600"/>
              </a:spcBef>
              <a:buFont typeface="Arial" panose="020B0604020202020204" pitchFamily="34" charset="0"/>
              <a:buChar char="•"/>
              <a:defRPr sz="2800"/>
            </a:pPr>
            <a:r>
              <a:rPr lang="en-US" sz="1400"/>
              <a:t>Possible honey crop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" grpId="0" animBg="1" advAuto="0"/>
      <p:bldP spid="301" grpId="0" build="p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117">
            <a:extLst>
              <a:ext uri="{FF2B5EF4-FFF2-40B4-BE49-F238E27FC236}">
                <a16:creationId xmlns:a16="http://schemas.microsoft.com/office/drawing/2014/main" id="{01CFC1BB-C5B3-4479-9752-C53221627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C56FCE19-3103-4473-A92E-E38D00FCD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240"/>
            <a:ext cx="7828359" cy="321164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E909C556-FC01-4870-ABC0-8D5C17BD0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69" y="1971234"/>
            <a:ext cx="1202248" cy="144270"/>
          </a:xfrm>
          <a:prstGeom prst="rect">
            <a:avLst/>
          </a:prstGeom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C6DB8A24-0DF2-4AB3-9191-C02AB6937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6924F406-F250-4FCF-A28E-52F364A5A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9370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382" y="0"/>
            <a:ext cx="9144000" cy="6858001"/>
            <a:chOff x="-3176" y="0"/>
            <a:chExt cx="12192000" cy="6858001"/>
          </a:xfrm>
        </p:grpSpPr>
        <p:sp useBgFill="1">
          <p:nvSpPr>
            <p:cNvPr id="129" name="Rectangle 128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304" name="Sycamore2.jpeg"/>
          <p:cNvPicPr>
            <a:picLocks noChangeAspect="1"/>
          </p:cNvPicPr>
          <p:nvPr/>
        </p:nvPicPr>
        <p:blipFill rotWithShape="1">
          <a:blip r:embed="rId5"/>
          <a:srcRect l="24004" r="11347" b="-1"/>
          <a:stretch/>
        </p:blipFill>
        <p:spPr>
          <a:xfrm>
            <a:off x="3477006" y="10"/>
            <a:ext cx="5664611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2" name="Rectangle 131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09600"/>
            <a:ext cx="376392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3" name="Shape 303"/>
          <p:cNvSpPr>
            <a:spLocks noGrp="1"/>
          </p:cNvSpPr>
          <p:nvPr>
            <p:ph type="title"/>
          </p:nvPr>
        </p:nvSpPr>
        <p:spPr>
          <a:xfrm>
            <a:off x="510241" y="753228"/>
            <a:ext cx="275927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/>
            </a:lvl1pPr>
          </a:lstStyle>
          <a:p>
            <a:r>
              <a:rPr lang="en-US" sz="2800"/>
              <a:t>Sycamore</a:t>
            </a: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3771900" cy="202738"/>
          </a:xfrm>
          <a:prstGeom prst="rect">
            <a:avLst/>
          </a:prstGeom>
        </p:spPr>
      </p:pic>
      <p:sp>
        <p:nvSpPr>
          <p:cNvPr id="305" name="Shape 305"/>
          <p:cNvSpPr>
            <a:spLocks noGrp="1"/>
          </p:cNvSpPr>
          <p:nvPr>
            <p:ph type="body" sz="quarter" idx="1"/>
          </p:nvPr>
        </p:nvSpPr>
        <p:spPr>
          <a:xfrm>
            <a:off x="295422" y="2336873"/>
            <a:ext cx="3179202" cy="35993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algn="l">
              <a:spcBef>
                <a:spcPts val="600"/>
              </a:spcBef>
              <a:buFont typeface="Arial" panose="020B0604020202020204" pitchFamily="34" charset="0"/>
              <a:buChar char="•"/>
              <a:defRPr sz="2800"/>
            </a:pPr>
            <a:r>
              <a:rPr lang="en-US" dirty="0"/>
              <a:t>May</a:t>
            </a:r>
          </a:p>
          <a:p>
            <a:pPr indent="-228600" algn="l">
              <a:spcBef>
                <a:spcPts val="600"/>
              </a:spcBef>
              <a:buFont typeface="Arial" panose="020B0604020202020204" pitchFamily="34" charset="0"/>
              <a:buChar char="•"/>
              <a:defRPr sz="2800"/>
            </a:pPr>
            <a:r>
              <a:rPr lang="en-US" dirty="0"/>
              <a:t>Nectar</a:t>
            </a:r>
          </a:p>
          <a:p>
            <a:pPr indent="-228600" algn="l">
              <a:spcBef>
                <a:spcPts val="600"/>
              </a:spcBef>
              <a:buFont typeface="Arial" panose="020B0604020202020204" pitchFamily="34" charset="0"/>
              <a:buChar char="•"/>
              <a:defRPr sz="2800"/>
            </a:pPr>
            <a:r>
              <a:rPr lang="en-US" dirty="0"/>
              <a:t>Pollen (grey/green)</a:t>
            </a:r>
          </a:p>
          <a:p>
            <a:pPr indent="-228600" algn="l">
              <a:buSzTx/>
              <a:buFont typeface="Arial" panose="020B0604020202020204" pitchFamily="34" charset="0"/>
              <a:buChar char="•"/>
              <a:defRPr sz="2800"/>
            </a:pPr>
            <a:endParaRPr lang="en-US" dirty="0"/>
          </a:p>
          <a:p>
            <a:pPr indent="-228600" algn="l">
              <a:spcBef>
                <a:spcPts val="600"/>
              </a:spcBef>
              <a:buFont typeface="Arial" panose="020B0604020202020204" pitchFamily="34" charset="0"/>
              <a:buChar char="•"/>
              <a:defRPr sz="2800"/>
            </a:pPr>
            <a:r>
              <a:rPr lang="en-US" dirty="0"/>
              <a:t>Probable honey crop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" grpId="0" animBg="1" advAuto="0"/>
      <p:bldP spid="305" grpId="0" build="p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510240" y="753228"/>
            <a:ext cx="7210396" cy="1080938"/>
          </a:xfrm>
        </p:spPr>
        <p:txBody>
          <a:bodyPr>
            <a:normAutofit/>
          </a:bodyPr>
          <a:lstStyle/>
          <a:p>
            <a:r>
              <a:rPr lang="en-IE" altLang="en-US" dirty="0"/>
              <a:t>Bee Plants – Jun Jul Aug </a:t>
            </a:r>
          </a:p>
        </p:txBody>
      </p:sp>
      <p:graphicFrame>
        <p:nvGraphicFramePr>
          <p:cNvPr id="19460" name="Content Placeholder 2">
            <a:extLst>
              <a:ext uri="{FF2B5EF4-FFF2-40B4-BE49-F238E27FC236}">
                <a16:creationId xmlns:a16="http://schemas.microsoft.com/office/drawing/2014/main" id="{FF959988-35E7-4985-A595-384C58F547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9739003"/>
              </p:ext>
            </p:extLst>
          </p:nvPr>
        </p:nvGraphicFramePr>
        <p:xfrm>
          <a:off x="510777" y="2336800"/>
          <a:ext cx="8122981" cy="359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340087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5C926-9E8E-4982-9172-32D4AEC75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Hawthorn</a:t>
            </a:r>
          </a:p>
        </p:txBody>
      </p:sp>
      <p:pic>
        <p:nvPicPr>
          <p:cNvPr id="5" name="Content Placeholder 4" descr="A close up of a flower&#10;&#10;Description automatically generated">
            <a:extLst>
              <a:ext uri="{FF2B5EF4-FFF2-40B4-BE49-F238E27FC236}">
                <a16:creationId xmlns:a16="http://schemas.microsoft.com/office/drawing/2014/main" id="{0FCC092D-9883-4794-A1E3-42589137BD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487" y="2111717"/>
            <a:ext cx="4178263" cy="4419173"/>
          </a:xfrm>
        </p:spPr>
      </p:pic>
      <p:sp>
        <p:nvSpPr>
          <p:cNvPr id="309" name="Shape 309"/>
          <p:cNvSpPr>
            <a:spLocks noGrp="1"/>
          </p:cNvSpPr>
          <p:nvPr>
            <p:ph type="body" sz="half" idx="2"/>
          </p:nvPr>
        </p:nvSpPr>
        <p:spPr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  <a:spcBef>
                <a:spcPts val="600"/>
              </a:spcBef>
              <a:defRPr sz="2800"/>
            </a:pPr>
            <a:r>
              <a:rPr dirty="0"/>
              <a:t>May – June</a:t>
            </a:r>
          </a:p>
          <a:p>
            <a:pPr>
              <a:lnSpc>
                <a:spcPct val="80000"/>
              </a:lnSpc>
              <a:defRPr sz="2800"/>
            </a:pPr>
            <a:endParaRPr dirty="0"/>
          </a:p>
          <a:p>
            <a:pPr>
              <a:lnSpc>
                <a:spcPct val="80000"/>
              </a:lnSpc>
              <a:spcBef>
                <a:spcPts val="600"/>
              </a:spcBef>
              <a:defRPr sz="2800"/>
            </a:pPr>
            <a:r>
              <a:rPr dirty="0"/>
              <a:t>Pollen (cream)</a:t>
            </a:r>
            <a:endParaRPr lang="en-IE" dirty="0"/>
          </a:p>
          <a:p>
            <a:pPr>
              <a:lnSpc>
                <a:spcPct val="80000"/>
              </a:lnSpc>
              <a:spcBef>
                <a:spcPts val="600"/>
              </a:spcBef>
              <a:defRPr sz="2800"/>
            </a:pPr>
            <a:endParaRPr lang="en-IE" dirty="0"/>
          </a:p>
          <a:p>
            <a:pPr>
              <a:lnSpc>
                <a:spcPct val="80000"/>
              </a:lnSpc>
              <a:spcBef>
                <a:spcPts val="600"/>
              </a:spcBef>
              <a:defRPr sz="2800"/>
            </a:pPr>
            <a:r>
              <a:rPr dirty="0"/>
              <a:t>Nectar</a:t>
            </a:r>
          </a:p>
          <a:p>
            <a:pPr>
              <a:lnSpc>
                <a:spcPct val="80000"/>
              </a:lnSpc>
              <a:defRPr sz="2800"/>
            </a:pPr>
            <a:endParaRPr dirty="0"/>
          </a:p>
          <a:p>
            <a:pPr>
              <a:lnSpc>
                <a:spcPct val="80000"/>
              </a:lnSpc>
              <a:spcBef>
                <a:spcPts val="600"/>
              </a:spcBef>
              <a:defRPr sz="2800"/>
            </a:pPr>
            <a:r>
              <a:rPr dirty="0"/>
              <a:t>Unreliable</a:t>
            </a:r>
          </a:p>
          <a:p>
            <a:pPr>
              <a:lnSpc>
                <a:spcPct val="80000"/>
              </a:lnSpc>
              <a:defRPr sz="2800"/>
            </a:pPr>
            <a:endParaRPr dirty="0"/>
          </a:p>
          <a:p>
            <a:pPr>
              <a:lnSpc>
                <a:spcPct val="80000"/>
              </a:lnSpc>
              <a:spcBef>
                <a:spcPts val="600"/>
              </a:spcBef>
              <a:defRPr sz="2800"/>
            </a:pPr>
            <a:r>
              <a:rPr dirty="0"/>
              <a:t>1/7 year</a:t>
            </a:r>
          </a:p>
          <a:p>
            <a:pPr>
              <a:lnSpc>
                <a:spcPct val="80000"/>
              </a:lnSpc>
              <a:defRPr sz="2800"/>
            </a:pPr>
            <a:endParaRPr dirty="0"/>
          </a:p>
          <a:p>
            <a:pPr>
              <a:lnSpc>
                <a:spcPct val="80000"/>
              </a:lnSpc>
              <a:spcBef>
                <a:spcPts val="600"/>
              </a:spcBef>
              <a:defRPr sz="2800"/>
            </a:pPr>
            <a:r>
              <a:rPr dirty="0"/>
              <a:t>Wonderful honey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0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" grpId="0" build="p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DC10E-7CB7-4B30-83F5-2A22C0B3D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White Clover</a:t>
            </a:r>
          </a:p>
        </p:txBody>
      </p:sp>
      <p:pic>
        <p:nvPicPr>
          <p:cNvPr id="5" name="Content Placeholder 4" descr="A picture containing grass, small, young, little&#10;&#10;Description automatically generated">
            <a:extLst>
              <a:ext uri="{FF2B5EF4-FFF2-40B4-BE49-F238E27FC236}">
                <a16:creationId xmlns:a16="http://schemas.microsoft.com/office/drawing/2014/main" id="{DD074322-42A7-402D-A3E1-C4EF72B298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933" y="2139853"/>
            <a:ext cx="2796240" cy="4326121"/>
          </a:xfrm>
        </p:spPr>
      </p:pic>
      <p:sp>
        <p:nvSpPr>
          <p:cNvPr id="313" name="Shape 313"/>
          <p:cNvSpPr>
            <a:spLocks noGrp="1"/>
          </p:cNvSpPr>
          <p:nvPr>
            <p:ph type="body" sz="half" idx="2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sz="2400" dirty="0"/>
              <a:t>June – September</a:t>
            </a:r>
          </a:p>
          <a:p>
            <a:endParaRPr sz="2400" dirty="0"/>
          </a:p>
          <a:p>
            <a:r>
              <a:rPr sz="2400" dirty="0"/>
              <a:t>Nectar (&gt;20 deg C)</a:t>
            </a:r>
          </a:p>
          <a:p>
            <a:endParaRPr sz="2400" dirty="0"/>
          </a:p>
          <a:p>
            <a:r>
              <a:rPr sz="2400" dirty="0"/>
              <a:t>Pollen (brown)</a:t>
            </a:r>
          </a:p>
          <a:p>
            <a:endParaRPr sz="2400" dirty="0"/>
          </a:p>
          <a:p>
            <a:r>
              <a:rPr sz="2400" dirty="0"/>
              <a:t>Main crop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" grpId="0" build="p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129">
            <a:extLst>
              <a:ext uri="{FF2B5EF4-FFF2-40B4-BE49-F238E27FC236}">
                <a16:creationId xmlns:a16="http://schemas.microsoft.com/office/drawing/2014/main" id="{01CFC1BB-C5B3-4479-9752-C53221627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C56FCE19-3103-4473-A92E-E38D00FCD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240"/>
            <a:ext cx="7828359" cy="321164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E909C556-FC01-4870-ABC0-8D5C17BD0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69" y="1971234"/>
            <a:ext cx="1202248" cy="144270"/>
          </a:xfrm>
          <a:prstGeom prst="rect">
            <a:avLst/>
          </a:prstGeom>
        </p:spPr>
      </p:pic>
      <p:sp>
        <p:nvSpPr>
          <p:cNvPr id="136" name="Rectangle 135">
            <a:extLst>
              <a:ext uri="{FF2B5EF4-FFF2-40B4-BE49-F238E27FC236}">
                <a16:creationId xmlns:a16="http://schemas.microsoft.com/office/drawing/2014/main" id="{C6DB8A24-0DF2-4AB3-9191-C02AB6937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6924F406-F250-4FCF-A28E-52F364A5A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9370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382" y="0"/>
            <a:ext cx="9144000" cy="6858001"/>
            <a:chOff x="-3176" y="0"/>
            <a:chExt cx="12192000" cy="6858001"/>
          </a:xfrm>
        </p:grpSpPr>
        <p:sp useBgFill="1">
          <p:nvSpPr>
            <p:cNvPr id="141" name="Rectangle 140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317" name="Rosebay_Willowherb.jpeg"/>
          <p:cNvPicPr>
            <a:picLocks noChangeAspect="1"/>
          </p:cNvPicPr>
          <p:nvPr/>
        </p:nvPicPr>
        <p:blipFill rotWithShape="1">
          <a:blip r:embed="rId5"/>
          <a:srcRect l="21828" r="16207" b="-2"/>
          <a:stretch/>
        </p:blipFill>
        <p:spPr>
          <a:xfrm>
            <a:off x="3477006" y="10"/>
            <a:ext cx="5664611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4" name="Rectangle 143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09600"/>
            <a:ext cx="376392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5" name="Shape 315"/>
          <p:cNvSpPr>
            <a:spLocks noGrp="1"/>
          </p:cNvSpPr>
          <p:nvPr>
            <p:ph type="title"/>
          </p:nvPr>
        </p:nvSpPr>
        <p:spPr>
          <a:xfrm>
            <a:off x="112311" y="538134"/>
            <a:ext cx="3253684" cy="1538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dirty="0"/>
              <a:t>Rosebay Willow Herb or Fireweed</a:t>
            </a:r>
          </a:p>
        </p:txBody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3771900" cy="202738"/>
          </a:xfrm>
          <a:prstGeom prst="rect">
            <a:avLst/>
          </a:prstGeom>
        </p:spPr>
      </p:pic>
      <p:sp>
        <p:nvSpPr>
          <p:cNvPr id="316" name="Shape 316"/>
          <p:cNvSpPr>
            <a:spLocks noGrp="1"/>
          </p:cNvSpPr>
          <p:nvPr>
            <p:ph type="body" sz="quarter" idx="1"/>
          </p:nvPr>
        </p:nvSpPr>
        <p:spPr>
          <a:xfrm>
            <a:off x="396040" y="2460598"/>
            <a:ext cx="2686226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800" dirty="0"/>
              <a:t>July- August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800" dirty="0"/>
              <a:t>Blue pollen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800" dirty="0"/>
              <a:t>Good crop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800" dirty="0"/>
              <a:t>Pale honey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" grpId="0" animBg="1" advAuto="0"/>
      <p:bldP spid="316" grpId="0" build="p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133">
            <a:extLst>
              <a:ext uri="{FF2B5EF4-FFF2-40B4-BE49-F238E27FC236}">
                <a16:creationId xmlns:a16="http://schemas.microsoft.com/office/drawing/2014/main" id="{01CFC1BB-C5B3-4479-9752-C53221627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C56FCE19-3103-4473-A92E-E38D00FCD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240"/>
            <a:ext cx="7828359" cy="321164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E909C556-FC01-4870-ABC0-8D5C17BD0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69" y="1971234"/>
            <a:ext cx="1202248" cy="144270"/>
          </a:xfrm>
          <a:prstGeom prst="rect">
            <a:avLst/>
          </a:prstGeom>
        </p:spPr>
      </p:pic>
      <p:sp>
        <p:nvSpPr>
          <p:cNvPr id="140" name="Rectangle 139">
            <a:extLst>
              <a:ext uri="{FF2B5EF4-FFF2-40B4-BE49-F238E27FC236}">
                <a16:creationId xmlns:a16="http://schemas.microsoft.com/office/drawing/2014/main" id="{C6DB8A24-0DF2-4AB3-9191-C02AB6937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6924F406-F250-4FCF-A28E-52F364A5A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9370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382" y="0"/>
            <a:ext cx="9144000" cy="6858001"/>
            <a:chOff x="-3176" y="0"/>
            <a:chExt cx="12192000" cy="6858001"/>
          </a:xfrm>
        </p:grpSpPr>
        <p:sp useBgFill="1">
          <p:nvSpPr>
            <p:cNvPr id="145" name="Rectangle 144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20" name="Shape 320"/>
          <p:cNvSpPr>
            <a:spLocks noGrp="1"/>
          </p:cNvSpPr>
          <p:nvPr>
            <p:ph type="body" sz="quarter" idx="1"/>
          </p:nvPr>
        </p:nvSpPr>
        <p:spPr>
          <a:xfrm>
            <a:off x="510241" y="2336873"/>
            <a:ext cx="378122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/>
              <a:t>Nectar and Pollen (pale grey)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/>
              <a:t>July – September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/>
              <a:t>Main crop</a:t>
            </a:r>
          </a:p>
        </p:txBody>
      </p:sp>
      <p:pic>
        <p:nvPicPr>
          <p:cNvPr id="321" name="blackberryfairy.jpeg"/>
          <p:cNvPicPr>
            <a:picLocks noChangeAspect="1"/>
          </p:cNvPicPr>
          <p:nvPr/>
        </p:nvPicPr>
        <p:blipFill rotWithShape="1">
          <a:blip r:embed="rId5"/>
          <a:srcRect b="3973"/>
          <a:stretch/>
        </p:blipFill>
        <p:spPr>
          <a:xfrm>
            <a:off x="4572000" y="10"/>
            <a:ext cx="4569617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8" name="Rectangle 147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09600"/>
            <a:ext cx="487481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9" name="Shape 319"/>
          <p:cNvSpPr>
            <a:spLocks noGrp="1"/>
          </p:cNvSpPr>
          <p:nvPr>
            <p:ph type="title"/>
          </p:nvPr>
        </p:nvSpPr>
        <p:spPr>
          <a:xfrm>
            <a:off x="510240" y="753228"/>
            <a:ext cx="3781222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/>
          </a:lstStyle>
          <a:p>
            <a:r>
              <a:rPr lang="en-US" sz="3600" dirty="0"/>
              <a:t>Blackberry</a:t>
            </a:r>
          </a:p>
        </p:txBody>
      </p:sp>
      <p:pic>
        <p:nvPicPr>
          <p:cNvPr id="150" name="Picture 149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4869180" cy="26171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" grpId="0" build="p" animBg="1" advAuto="0"/>
      <p:bldP spid="319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Pollen	</a:t>
            </a:r>
          </a:p>
        </p:txBody>
      </p:sp>
      <p:sp>
        <p:nvSpPr>
          <p:cNvPr id="206" name="Shape 206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  <a:defRPr sz="2800"/>
            </a:pPr>
            <a:r>
              <a:t>Nutrient for bees and larvae</a:t>
            </a:r>
          </a:p>
          <a:p>
            <a:pPr>
              <a:spcBef>
                <a:spcPts val="600"/>
              </a:spcBef>
              <a:defRPr sz="2800"/>
            </a:pPr>
            <a:r>
              <a:t>Source of: </a:t>
            </a:r>
          </a:p>
          <a:p>
            <a:pPr marL="742950" lvl="1" indent="-285750">
              <a:spcBef>
                <a:spcPts val="0"/>
              </a:spcBef>
              <a:buClr>
                <a:srgbClr val="B7B6A3"/>
              </a:buClr>
              <a:buFont typeface="Wingdings"/>
              <a:defRPr sz="2400"/>
            </a:pPr>
            <a:r>
              <a:t>Protein</a:t>
            </a:r>
          </a:p>
          <a:p>
            <a:pPr marL="742950" lvl="1" indent="-285750">
              <a:spcBef>
                <a:spcPts val="0"/>
              </a:spcBef>
              <a:buClr>
                <a:srgbClr val="B7B6A3"/>
              </a:buClr>
              <a:buFont typeface="Wingdings"/>
              <a:defRPr sz="2400"/>
            </a:pPr>
            <a:r>
              <a:t>Vitamins</a:t>
            </a:r>
          </a:p>
          <a:p>
            <a:pPr marL="742950" lvl="1" indent="-285750">
              <a:spcBef>
                <a:spcPts val="0"/>
              </a:spcBef>
              <a:buClr>
                <a:srgbClr val="B7B6A3"/>
              </a:buClr>
              <a:buFont typeface="Wingdings"/>
              <a:defRPr sz="2400"/>
            </a:pPr>
            <a:r>
              <a:t>Minerals</a:t>
            </a:r>
          </a:p>
          <a:p>
            <a:pPr>
              <a:spcBef>
                <a:spcPts val="600"/>
              </a:spcBef>
              <a:defRPr sz="2800"/>
            </a:pPr>
            <a:r>
              <a:t>Gathered from flowers</a:t>
            </a:r>
          </a:p>
          <a:p>
            <a:pPr>
              <a:spcBef>
                <a:spcPts val="600"/>
              </a:spcBef>
              <a:defRPr sz="2800"/>
            </a:pPr>
            <a:r>
              <a:t>Different flowers have different colour pollen</a:t>
            </a:r>
          </a:p>
          <a:p>
            <a:pPr>
              <a:spcBef>
                <a:spcPts val="600"/>
              </a:spcBef>
              <a:defRPr sz="2800"/>
            </a:pPr>
            <a:r>
              <a:t>Stored in times of plenty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0" build="p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>
            <a:extLst>
              <a:ext uri="{FF2B5EF4-FFF2-40B4-BE49-F238E27FC236}">
                <a16:creationId xmlns:a16="http://schemas.microsoft.com/office/drawing/2014/main" id="{0E93D5FC-63A0-47A4-A8C7-365881F64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85C2F18C-671F-4ECE-96A3-EBAFC5796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240"/>
            <a:ext cx="7828359" cy="321164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89728584-DEE7-4174-9BB7-DAEBB71F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69" y="1971234"/>
            <a:ext cx="1202248" cy="144270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64C1E679-9F46-4A3D-8724-12767F0EB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DB7D69C-15F2-4834-A591-AF4B6F90BA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9370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D0669C1-CDCE-41C7-A9AB-65D9119F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382" y="0"/>
            <a:ext cx="9144000" cy="6858001"/>
            <a:chOff x="-3176" y="0"/>
            <a:chExt cx="12192000" cy="6858001"/>
          </a:xfrm>
        </p:grpSpPr>
        <p:sp useBgFill="1">
          <p:nvSpPr>
            <p:cNvPr id="86" name="Rectangle 85">
              <a:extLst>
                <a:ext uri="{FF2B5EF4-FFF2-40B4-BE49-F238E27FC236}">
                  <a16:creationId xmlns:a16="http://schemas.microsoft.com/office/drawing/2014/main" id="{1F80B4EE-271C-45C6-9338-555D3B0C4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6FCF3DCC-E585-4F88-8F8B-4EABFEF062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89" name="Rectangle 88">
            <a:extLst>
              <a:ext uri="{FF2B5EF4-FFF2-40B4-BE49-F238E27FC236}">
                <a16:creationId xmlns:a16="http://schemas.microsoft.com/office/drawing/2014/main" id="{F1AACF4D-AF22-463C-97CE-C34F0783C0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09600"/>
            <a:ext cx="487481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3" name="Shape 323"/>
          <p:cNvSpPr>
            <a:spLocks noGrp="1"/>
          </p:cNvSpPr>
          <p:nvPr>
            <p:ph type="title"/>
          </p:nvPr>
        </p:nvSpPr>
        <p:spPr>
          <a:xfrm>
            <a:off x="510240" y="753228"/>
            <a:ext cx="4224186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4000"/>
            </a:lvl1pPr>
          </a:lstStyle>
          <a:p>
            <a:r>
              <a:rPr lang="en-US" sz="3600"/>
              <a:t>Erica tetralix or Cross-leaved heath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6524329A-37E7-4025-B6E9-A97D40536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4869180" cy="261714"/>
          </a:xfrm>
          <a:prstGeom prst="rect">
            <a:avLst/>
          </a:prstGeom>
        </p:spPr>
      </p:pic>
      <p:sp>
        <p:nvSpPr>
          <p:cNvPr id="324" name="Shape 324"/>
          <p:cNvSpPr>
            <a:spLocks noGrp="1"/>
          </p:cNvSpPr>
          <p:nvPr>
            <p:ph type="body" sz="quarter" idx="1"/>
          </p:nvPr>
        </p:nvSpPr>
        <p:spPr>
          <a:xfrm>
            <a:off x="510241" y="2336873"/>
            <a:ext cx="4224185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/>
              <a:t>July – August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/>
              <a:t>V. dark honey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/>
              <a:t>Will extract</a:t>
            </a:r>
          </a:p>
        </p:txBody>
      </p:sp>
      <p:pic>
        <p:nvPicPr>
          <p:cNvPr id="326" name="crossleavedheath.jpeg"/>
          <p:cNvPicPr>
            <a:picLocks noChangeAspect="1"/>
          </p:cNvPicPr>
          <p:nvPr/>
        </p:nvPicPr>
        <p:blipFill rotWithShape="1">
          <a:blip r:embed="rId5"/>
          <a:srcRect t="13824" r="-3" b="28088"/>
          <a:stretch/>
        </p:blipFill>
        <p:spPr>
          <a:xfrm>
            <a:off x="5238290" y="484632"/>
            <a:ext cx="3539854" cy="2836084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325" name="crossleavedMourne.jpeg"/>
          <p:cNvPicPr>
            <a:picLocks noChangeAspect="1"/>
          </p:cNvPicPr>
          <p:nvPr/>
        </p:nvPicPr>
        <p:blipFill rotWithShape="1">
          <a:blip r:embed="rId6"/>
          <a:srcRect r="3658" b="-3"/>
          <a:stretch/>
        </p:blipFill>
        <p:spPr>
          <a:xfrm>
            <a:off x="5238289" y="3632401"/>
            <a:ext cx="3539854" cy="274353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" grpId="0" animBg="1" advAuto="0"/>
      <p:bldP spid="324" grpId="0" build="p" animBg="1" advAuto="0"/>
      <p:bldP spid="326" grpId="0" animBg="1" advAuto="0"/>
      <p:bldP spid="325" grpId="0" animBg="1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224C28B3-E902-49D1-98A0-582D277A0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240"/>
            <a:ext cx="7828359" cy="321164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F3A6C14C-E755-4A02-821B-6EA2D4C9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69" y="1971234"/>
            <a:ext cx="1202248" cy="144270"/>
          </a:xfrm>
          <a:prstGeom prst="rect">
            <a:avLst/>
          </a:prstGeom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6478287C-E119-4E9C-95B0-518478BD9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A4A294F-6D36-425B-8632-27FD6A284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9370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89" name="Rectangle 88">
            <a:extLst>
              <a:ext uri="{FF2B5EF4-FFF2-40B4-BE49-F238E27FC236}">
                <a16:creationId xmlns:a16="http://schemas.microsoft.com/office/drawing/2014/main" id="{F4979F40-3A44-4CCB-9EB7-F8318BCE5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61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15291D39-6B03-4BB5-BFC6-CBF11E90B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2" y="0"/>
            <a:ext cx="9144000" cy="6858000"/>
          </a:xfrm>
          <a:prstGeom prst="rect">
            <a:avLst/>
          </a:prstGeom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AFD071FA-0514-4371-9568-86216A1F4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9292" y="0"/>
            <a:ext cx="566470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5211DDA4-E7B5-4325-A844-B7F59B084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09600"/>
            <a:ext cx="3719321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8" name="Shape 328"/>
          <p:cNvSpPr>
            <a:spLocks noGrp="1"/>
          </p:cNvSpPr>
          <p:nvPr>
            <p:ph type="title"/>
          </p:nvPr>
        </p:nvSpPr>
        <p:spPr>
          <a:xfrm>
            <a:off x="143476" y="723840"/>
            <a:ext cx="3686857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dirty="0"/>
              <a:t>Ling heather (</a:t>
            </a:r>
            <a:r>
              <a:rPr lang="en-US" sz="3200" dirty="0" err="1"/>
              <a:t>Calluna</a:t>
            </a:r>
            <a:r>
              <a:rPr lang="en-US" sz="3200" dirty="0"/>
              <a:t> vulgaris)</a:t>
            </a: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0D58E222-6309-4F79-AC20-9D3C69CD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1"/>
            <a:ext cx="3717036" cy="199787"/>
          </a:xfrm>
          <a:prstGeom prst="rect">
            <a:avLst/>
          </a:prstGeom>
        </p:spPr>
      </p:pic>
      <p:sp>
        <p:nvSpPr>
          <p:cNvPr id="329" name="Shape 329"/>
          <p:cNvSpPr>
            <a:spLocks noGrp="1"/>
          </p:cNvSpPr>
          <p:nvPr>
            <p:ph type="body" sz="quarter" idx="1"/>
          </p:nvPr>
        </p:nvSpPr>
        <p:spPr>
          <a:xfrm>
            <a:off x="203667" y="2143260"/>
            <a:ext cx="3069577" cy="440155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 algn="l">
              <a:buSzTx/>
              <a:buFont typeface="Arial" panose="020B0604020202020204" pitchFamily="34" charset="0"/>
              <a:buChar char="•"/>
              <a:defRPr sz="1800"/>
            </a:pPr>
            <a:endParaRPr lang="en-US" sz="1200" dirty="0"/>
          </a:p>
          <a:p>
            <a:pPr indent="-228600" algn="l">
              <a:spcBef>
                <a:spcPts val="400"/>
              </a:spcBef>
              <a:buFont typeface="Arial" panose="020B0604020202020204" pitchFamily="34" charset="0"/>
              <a:buChar char="•"/>
              <a:defRPr sz="2000"/>
            </a:pPr>
            <a:r>
              <a:rPr lang="en-US" dirty="0"/>
              <a:t>August – Sept</a:t>
            </a:r>
          </a:p>
          <a:p>
            <a:pPr indent="-228600" algn="l">
              <a:buFont typeface="Arial" panose="020B0604020202020204" pitchFamily="34" charset="0"/>
              <a:buChar char="•"/>
              <a:defRPr sz="2000"/>
            </a:pPr>
            <a:endParaRPr lang="en-US" dirty="0"/>
          </a:p>
          <a:p>
            <a:pPr indent="-228600" algn="l">
              <a:spcBef>
                <a:spcPts val="400"/>
              </a:spcBef>
              <a:buFont typeface="Arial" panose="020B0604020202020204" pitchFamily="34" charset="0"/>
              <a:buChar char="•"/>
              <a:defRPr sz="2000"/>
            </a:pPr>
            <a:r>
              <a:rPr lang="en-US" dirty="0"/>
              <a:t>Nectar &amp; Pollen (white)</a:t>
            </a:r>
          </a:p>
          <a:p>
            <a:pPr indent="-228600" algn="l">
              <a:buFont typeface="Arial" panose="020B0604020202020204" pitchFamily="34" charset="0"/>
              <a:buChar char="•"/>
              <a:defRPr sz="2000"/>
            </a:pPr>
            <a:endParaRPr lang="en-US" dirty="0"/>
          </a:p>
          <a:p>
            <a:pPr indent="-228600" algn="l">
              <a:spcBef>
                <a:spcPts val="400"/>
              </a:spcBef>
              <a:buFont typeface="Arial" panose="020B0604020202020204" pitchFamily="34" charset="0"/>
              <a:buChar char="•"/>
              <a:defRPr sz="2000"/>
            </a:pPr>
            <a:r>
              <a:rPr lang="en-US" dirty="0"/>
              <a:t>Excellent honey</a:t>
            </a:r>
          </a:p>
          <a:p>
            <a:pPr indent="-228600" algn="l">
              <a:buSzTx/>
              <a:buFont typeface="Arial" panose="020B0604020202020204" pitchFamily="34" charset="0"/>
              <a:buChar char="•"/>
              <a:defRPr sz="2000"/>
            </a:pPr>
            <a:endParaRPr lang="en-US" dirty="0"/>
          </a:p>
          <a:p>
            <a:pPr indent="-228600" algn="l">
              <a:spcBef>
                <a:spcPts val="400"/>
              </a:spcBef>
              <a:buFont typeface="Arial" panose="020B0604020202020204" pitchFamily="34" charset="0"/>
              <a:buChar char="•"/>
              <a:defRPr sz="2000"/>
            </a:pPr>
            <a:r>
              <a:rPr lang="en-US" dirty="0"/>
              <a:t>Unreliable</a:t>
            </a:r>
          </a:p>
          <a:p>
            <a:pPr indent="-228600" algn="l">
              <a:buFont typeface="Arial" panose="020B0604020202020204" pitchFamily="34" charset="0"/>
              <a:buChar char="•"/>
              <a:defRPr sz="2000"/>
            </a:pPr>
            <a:endParaRPr lang="en-US" dirty="0"/>
          </a:p>
          <a:p>
            <a:pPr indent="-228600" algn="l">
              <a:spcBef>
                <a:spcPts val="400"/>
              </a:spcBef>
              <a:buFont typeface="Arial" panose="020B0604020202020204" pitchFamily="34" charset="0"/>
              <a:buChar char="•"/>
              <a:defRPr sz="2000"/>
            </a:pPr>
            <a:r>
              <a:rPr lang="en-US" dirty="0"/>
              <a:t>‘</a:t>
            </a:r>
            <a:r>
              <a:rPr lang="en-US" dirty="0" err="1"/>
              <a:t>Thixotrophic</a:t>
            </a:r>
            <a:r>
              <a:rPr lang="en-US" dirty="0"/>
              <a:t>’</a:t>
            </a:r>
          </a:p>
          <a:p>
            <a:pPr indent="-228600" algn="l">
              <a:spcBef>
                <a:spcPts val="400"/>
              </a:spcBef>
              <a:buSzTx/>
              <a:buFont typeface="Arial" panose="020B0604020202020204" pitchFamily="34" charset="0"/>
              <a:buChar char="•"/>
              <a:defRPr sz="2000"/>
            </a:pPr>
            <a:r>
              <a:rPr lang="en-US" dirty="0"/>
              <a:t> 	– won’t extract</a:t>
            </a:r>
          </a:p>
          <a:p>
            <a:pPr indent="-228600" algn="l">
              <a:buFont typeface="Arial" panose="020B0604020202020204" pitchFamily="34" charset="0"/>
              <a:buChar char="•"/>
              <a:defRPr sz="2000"/>
            </a:pPr>
            <a:endParaRPr lang="en-US" dirty="0"/>
          </a:p>
          <a:p>
            <a:pPr indent="-228600" algn="l">
              <a:spcBef>
                <a:spcPts val="400"/>
              </a:spcBef>
              <a:buFont typeface="Arial" panose="020B0604020202020204" pitchFamily="34" charset="0"/>
              <a:buChar char="•"/>
              <a:defRPr sz="2000"/>
            </a:pPr>
            <a:r>
              <a:rPr lang="en-US" dirty="0"/>
              <a:t>Often sold in comb </a:t>
            </a:r>
          </a:p>
        </p:txBody>
      </p:sp>
      <p:pic>
        <p:nvPicPr>
          <p:cNvPr id="330" name="Ling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7067" y="1383583"/>
            <a:ext cx="4702109" cy="4090834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32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32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" grpId="0" animBg="1" advAuto="0"/>
      <p:bldP spid="329" grpId="0" build="p" animBg="1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224C28B3-E902-49D1-98A0-582D277A0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240"/>
            <a:ext cx="7828359" cy="321164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F3A6C14C-E755-4A02-821B-6EA2D4C9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69" y="1971234"/>
            <a:ext cx="1202248" cy="144270"/>
          </a:xfrm>
          <a:prstGeom prst="rect">
            <a:avLst/>
          </a:prstGeom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6478287C-E119-4E9C-95B0-518478BD9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A4A294F-6D36-425B-8632-27FD6A284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9370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89" name="Rectangle 88">
            <a:extLst>
              <a:ext uri="{FF2B5EF4-FFF2-40B4-BE49-F238E27FC236}">
                <a16:creationId xmlns:a16="http://schemas.microsoft.com/office/drawing/2014/main" id="{F4979F40-3A44-4CCB-9EB7-F8318BCE5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61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15291D39-6B03-4BB5-BFC6-CBF11E90B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2" y="0"/>
            <a:ext cx="9144000" cy="6858000"/>
          </a:xfrm>
          <a:prstGeom prst="rect">
            <a:avLst/>
          </a:prstGeom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AFD071FA-0514-4371-9568-86216A1F4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9292" y="0"/>
            <a:ext cx="566470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5211DDA4-E7B5-4325-A844-B7F59B084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09600"/>
            <a:ext cx="3719321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8" name="Shape 328"/>
          <p:cNvSpPr>
            <a:spLocks noGrp="1"/>
          </p:cNvSpPr>
          <p:nvPr>
            <p:ph type="title"/>
          </p:nvPr>
        </p:nvSpPr>
        <p:spPr>
          <a:xfrm>
            <a:off x="143476" y="723840"/>
            <a:ext cx="3686857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dirty="0"/>
              <a:t>Ivy</a:t>
            </a: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0D58E222-6309-4F79-AC20-9D3C69CD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1"/>
            <a:ext cx="3717036" cy="199787"/>
          </a:xfrm>
          <a:prstGeom prst="rect">
            <a:avLst/>
          </a:prstGeom>
        </p:spPr>
      </p:pic>
      <p:sp>
        <p:nvSpPr>
          <p:cNvPr id="17" name="Shape 334">
            <a:extLst>
              <a:ext uri="{FF2B5EF4-FFF2-40B4-BE49-F238E27FC236}">
                <a16:creationId xmlns:a16="http://schemas.microsoft.com/office/drawing/2014/main" id="{F78620F2-FE47-4F8F-8FFD-4B5B67C3B2A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2382" y="2043369"/>
            <a:ext cx="3978775" cy="4547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457200" indent="-457200" algn="l">
              <a:spcBef>
                <a:spcPts val="600"/>
              </a:spcBef>
              <a:buClr>
                <a:srgbClr val="DDBF4F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rPr dirty="0"/>
              <a:t>Nectar and Pollen (yellow)</a:t>
            </a:r>
            <a:endParaRPr lang="en-IE" dirty="0"/>
          </a:p>
          <a:p>
            <a:pPr marL="457200" indent="-457200" algn="l">
              <a:spcBef>
                <a:spcPts val="600"/>
              </a:spcBef>
              <a:buClr>
                <a:srgbClr val="DDBF4F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marL="457200" indent="-457200" algn="l">
              <a:spcBef>
                <a:spcPts val="600"/>
              </a:spcBef>
              <a:buClr>
                <a:srgbClr val="DDBF4F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rPr dirty="0"/>
              <a:t>Sept – Nov</a:t>
            </a:r>
          </a:p>
          <a:p>
            <a:pPr marL="457200" indent="-457200" algn="l">
              <a:spcBef>
                <a:spcPts val="700"/>
              </a:spcBef>
              <a:buClr>
                <a:srgbClr val="DDBF4F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marL="457200" indent="-457200" algn="l">
              <a:spcBef>
                <a:spcPts val="600"/>
              </a:spcBef>
              <a:buClr>
                <a:srgbClr val="DDBF4F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rPr dirty="0"/>
              <a:t>Horrible honey</a:t>
            </a:r>
          </a:p>
          <a:p>
            <a:pPr marL="457200" indent="-457200" algn="l">
              <a:spcBef>
                <a:spcPts val="700"/>
              </a:spcBef>
              <a:buClr>
                <a:srgbClr val="DDBF4F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marL="457200" indent="-457200" algn="l">
              <a:spcBef>
                <a:spcPts val="600"/>
              </a:spcBef>
              <a:buClr>
                <a:srgbClr val="DDBF4F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rPr dirty="0"/>
              <a:t>Important winter stores</a:t>
            </a:r>
          </a:p>
          <a:p>
            <a:pPr marL="342900" indent="-342900">
              <a:spcBef>
                <a:spcPts val="700"/>
              </a:spcBef>
              <a:defRPr sz="28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651015-4B7A-4449-9C71-40F0E9821D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6938" y="2587397"/>
            <a:ext cx="5547061" cy="389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9433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">
                                            <p:txEl>
                                              <p:charRg st="81" end="8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" grpId="0" animBg="1" advAuto="0"/>
      <p:bldP spid="17" grpId="0" build="p" bldLvl="5" animBg="1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1042988" y="1027113"/>
            <a:ext cx="7201420" cy="745703"/>
          </a:xfrm>
        </p:spPr>
        <p:txBody>
          <a:bodyPr>
            <a:normAutofit/>
          </a:bodyPr>
          <a:lstStyle/>
          <a:p>
            <a:r>
              <a:rPr lang="en-IE" altLang="en-US" dirty="0"/>
              <a:t>Bee Plants – Sep Oct Nov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828" y="2504049"/>
            <a:ext cx="6302326" cy="3328426"/>
          </a:xfrm>
        </p:spPr>
        <p:txBody>
          <a:bodyPr/>
          <a:lstStyle/>
          <a:p>
            <a:r>
              <a:rPr lang="en-IE" altLang="en-US" dirty="0"/>
              <a:t>Evening Primrose</a:t>
            </a:r>
          </a:p>
          <a:p>
            <a:endParaRPr lang="en-IE" altLang="en-US" dirty="0"/>
          </a:p>
          <a:p>
            <a:r>
              <a:rPr lang="en-IE" altLang="en-US" dirty="0"/>
              <a:t>Ivy (</a:t>
            </a:r>
            <a:r>
              <a:rPr lang="en-IE" altLang="en-US" i="1" dirty="0"/>
              <a:t>Hedera Helix) – </a:t>
            </a:r>
            <a:r>
              <a:rPr lang="en-IE" altLang="en-US" dirty="0"/>
              <a:t>Oct to Dec</a:t>
            </a:r>
          </a:p>
          <a:p>
            <a:endParaRPr lang="en-IE" altLang="en-US" dirty="0"/>
          </a:p>
          <a:p>
            <a:r>
              <a:rPr lang="en-IE" altLang="en-US" dirty="0"/>
              <a:t>Deadnettles – </a:t>
            </a:r>
            <a:r>
              <a:rPr lang="en-IE" altLang="en-US" i="1" dirty="0"/>
              <a:t>Lamium – (</a:t>
            </a:r>
            <a:r>
              <a:rPr lang="en-IE" altLang="en-US" dirty="0"/>
              <a:t>Feb to Nov!!)</a:t>
            </a:r>
          </a:p>
          <a:p>
            <a:pPr lvl="1"/>
            <a:r>
              <a:rPr lang="en-IE" altLang="en-US" i="1" dirty="0"/>
              <a:t>Best for Bumblebees</a:t>
            </a:r>
          </a:p>
          <a:p>
            <a:endParaRPr lang="en-IE" altLang="en-US" i="1" dirty="0"/>
          </a:p>
        </p:txBody>
      </p:sp>
    </p:spTree>
    <p:extLst>
      <p:ext uri="{BB962C8B-B14F-4D97-AF65-F5344CB8AC3E}">
        <p14:creationId xmlns:p14="http://schemas.microsoft.com/office/powerpoint/2010/main" val="33679344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>
            <a:extLst>
              <a:ext uri="{FF2B5EF4-FFF2-40B4-BE49-F238E27FC236}">
                <a16:creationId xmlns:a16="http://schemas.microsoft.com/office/drawing/2014/main" id="{AC3E6C53-102E-4ACA-BCBB-3CC973B99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E4655D52-F2FA-4137-8A31-499A4FE62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240"/>
            <a:ext cx="7828359" cy="321164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8519FA1D-01C2-425F-B9AA-D69B4DD0A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69" y="1971234"/>
            <a:ext cx="1202248" cy="144270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DC0D803F-BF83-4194-8691-90B027BDF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4316132F-CC4B-4C96-9C75-95DC7CD48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9370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96" name="Rectangle 95">
            <a:extLst>
              <a:ext uri="{FF2B5EF4-FFF2-40B4-BE49-F238E27FC236}">
                <a16:creationId xmlns:a16="http://schemas.microsoft.com/office/drawing/2014/main" id="{4B0FA309-807F-4C17-98EF-A3BA7388E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61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2642A87B-CAE9-4F8F-B293-28388E45D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0" name="Rectangle 99">
            <a:extLst>
              <a:ext uri="{FF2B5EF4-FFF2-40B4-BE49-F238E27FC236}">
                <a16:creationId xmlns:a16="http://schemas.microsoft.com/office/drawing/2014/main" id="{C8FA1749-B91A-40E7-AD01-0B9C9C6AF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83395" y="0"/>
            <a:ext cx="5664708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3B7A934F-FFF7-4353-83D3-4EF66E93E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6045"/>
            <a:ext cx="3723894" cy="144668"/>
          </a:xfrm>
          <a:prstGeom prst="rect">
            <a:avLst/>
          </a:prstGeom>
        </p:spPr>
      </p:pic>
      <p:sp>
        <p:nvSpPr>
          <p:cNvPr id="104" name="Rectangle 103">
            <a:extLst>
              <a:ext uri="{FF2B5EF4-FFF2-40B4-BE49-F238E27FC236}">
                <a16:creationId xmlns:a16="http://schemas.microsoft.com/office/drawing/2014/main" id="{700676C8-6DE8-47DD-9A23-D42063A12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38764"/>
            <a:ext cx="3723424" cy="318047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6" name="Shape 336"/>
          <p:cNvSpPr>
            <a:spLocks noGrp="1"/>
          </p:cNvSpPr>
          <p:nvPr>
            <p:ph type="title"/>
          </p:nvPr>
        </p:nvSpPr>
        <p:spPr>
          <a:xfrm>
            <a:off x="510240" y="2063262"/>
            <a:ext cx="2804460" cy="26610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800">
                <a:solidFill>
                  <a:srgbClr val="FFFFFF"/>
                </a:solidFill>
              </a:rPr>
              <a:t>Pollination</a:t>
            </a:r>
          </a:p>
        </p:txBody>
      </p:sp>
      <p:sp>
        <p:nvSpPr>
          <p:cNvPr id="337" name="Shape 337"/>
          <p:cNvSpPr>
            <a:spLocks noGrp="1"/>
          </p:cNvSpPr>
          <p:nvPr>
            <p:ph type="body" sz="quarter" idx="1"/>
          </p:nvPr>
        </p:nvSpPr>
        <p:spPr>
          <a:xfrm>
            <a:off x="3965996" y="661106"/>
            <a:ext cx="4693021" cy="5503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</a:rPr>
              <a:t>Pollen is gathered from anthers (male)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FFFF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</a:rPr>
              <a:t>Delivered to stigma (female)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FFFF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FFFFFF"/>
                </a:solidFill>
              </a:rPr>
              <a:t>Fertilises</a:t>
            </a:r>
            <a:r>
              <a:rPr lang="en-US" sz="2800" dirty="0">
                <a:solidFill>
                  <a:srgbClr val="FFFFFF"/>
                </a:solidFill>
              </a:rPr>
              <a:t> flower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FFFF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</a:rPr>
              <a:t>Important yield-increasing service farmers will pay for in other countries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" grpId="0" animBg="1" advAuto="0"/>
      <p:bldP spid="337" grpId="0" build="p" animBg="1" advAuto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755576" y="836613"/>
            <a:ext cx="7560840" cy="792187"/>
          </a:xfrm>
        </p:spPr>
        <p:txBody>
          <a:bodyPr/>
          <a:lstStyle/>
          <a:p>
            <a:r>
              <a:rPr lang="en-IE" altLang="en-US" dirty="0"/>
              <a:t>Basic Botany </a:t>
            </a:r>
          </a:p>
        </p:txBody>
      </p:sp>
      <p:pic>
        <p:nvPicPr>
          <p:cNvPr id="1026" name="Picture 2" descr="C:\Users\Derek\AppData\Local\Microsoft\Windows Live Mail\WLMDSS.tmp\WLMEA99.tmp\423px-Mature_flower_diagram.svg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430" y="2222600"/>
            <a:ext cx="8461216" cy="434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6363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>
            <a:extLst>
              <a:ext uri="{FF2B5EF4-FFF2-40B4-BE49-F238E27FC236}">
                <a16:creationId xmlns:a16="http://schemas.microsoft.com/office/drawing/2014/main" id="{62CFFBB8-E539-483F-B9AA-088F7D4B1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552C38B8-B7F9-478B-8D67-99B248A946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69" y="1971234"/>
            <a:ext cx="1202248" cy="144270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8ADE9738-7B48-4F06-BA7B-E2CF9663A6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9370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CAF43216-230D-4305-A1C8-B62D812B5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47675"/>
            <a:ext cx="8428482" cy="5930265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9" name="Plumpollen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470" y="832805"/>
            <a:ext cx="6488707" cy="5158522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ABFE1D33-74D4-49A6-BE38-4E9E88ED9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69" y="1971234"/>
            <a:ext cx="1202248" cy="144270"/>
          </a:xfrm>
          <a:prstGeom prst="rect">
            <a:avLst/>
          </a:prstGeom>
        </p:spPr>
      </p:pic>
      <p:sp>
        <p:nvSpPr>
          <p:cNvPr id="98" name="Rectangle 97">
            <a:extLst>
              <a:ext uri="{FF2B5EF4-FFF2-40B4-BE49-F238E27FC236}">
                <a16:creationId xmlns:a16="http://schemas.microsoft.com/office/drawing/2014/main" id="{8B596859-88E8-4EB6-B800-82A454647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9370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89">
            <a:extLst>
              <a:ext uri="{FF2B5EF4-FFF2-40B4-BE49-F238E27FC236}">
                <a16:creationId xmlns:a16="http://schemas.microsoft.com/office/drawing/2014/main" id="{AC3E6C53-102E-4ACA-BCBB-3CC973B99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17B2B42C-0777-4D6E-9432-535281803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2851"/>
            <a:ext cx="6726063" cy="275942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EFEAAB60-93E2-4DC6-99AC-939637BCE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96" name="Rectangle 95">
            <a:extLst>
              <a:ext uri="{FF2B5EF4-FFF2-40B4-BE49-F238E27FC236}">
                <a16:creationId xmlns:a16="http://schemas.microsoft.com/office/drawing/2014/main" id="{7EF5ECB8-D49C-48FB-A93E-88EB2FFDF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2590078"/>
            <a:ext cx="6726063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411B77A2-BD5C-432D-B52E-C12612C74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3786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00" name="Rectangle 99">
            <a:extLst>
              <a:ext uri="{FF2B5EF4-FFF2-40B4-BE49-F238E27FC236}">
                <a16:creationId xmlns:a16="http://schemas.microsoft.com/office/drawing/2014/main" id="{87C031CB-DEB3-405F-9996-5322C24A6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92031F0E-C3FA-4DAF-BD13-4AC665CFF0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BE685C68-BF28-4330-A4FE-33ABD8851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9629"/>
            <a:ext cx="8644465" cy="275942"/>
          </a:xfrm>
          <a:prstGeom prst="rect">
            <a:avLst/>
          </a:prstGeom>
        </p:spPr>
      </p:pic>
      <p:sp>
        <p:nvSpPr>
          <p:cNvPr id="106" name="Rectangle 105">
            <a:extLst>
              <a:ext uri="{FF2B5EF4-FFF2-40B4-BE49-F238E27FC236}">
                <a16:creationId xmlns:a16="http://schemas.microsoft.com/office/drawing/2014/main" id="{273350E1-40B5-47D9-8DDD-3C2A17B4B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8644466" cy="5379499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1" name="Shape 341"/>
          <p:cNvSpPr>
            <a:spLocks noGrp="1"/>
          </p:cNvSpPr>
          <p:nvPr>
            <p:ph type="title"/>
          </p:nvPr>
        </p:nvSpPr>
        <p:spPr>
          <a:xfrm>
            <a:off x="3047334" y="1997765"/>
            <a:ext cx="4404669" cy="26966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8000">
                <a:effectLst>
                  <a:outerShdw blurRad="12700" dist="63500" dir="2700000" rotWithShape="0">
                    <a:srgbClr val="000000"/>
                  </a:outerShdw>
                </a:effectLst>
              </a:defRPr>
            </a:lvl1pPr>
          </a:lstStyle>
          <a:p>
            <a:pPr algn="r"/>
            <a:r>
              <a:rPr lang="en-US" sz="5200">
                <a:solidFill>
                  <a:srgbClr val="FFFFFF"/>
                </a:solidFill>
              </a:rPr>
              <a:t>Some Crops Pollinated by Bees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A1500D0A-0DCA-4E06-8B25-618E6299C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69" y="4686838"/>
            <a:ext cx="1202248" cy="144270"/>
          </a:xfrm>
          <a:prstGeom prst="rect">
            <a:avLst/>
          </a:prstGeom>
        </p:spPr>
      </p:pic>
      <p:sp>
        <p:nvSpPr>
          <p:cNvPr id="110" name="Rectangle 109">
            <a:extLst>
              <a:ext uri="{FF2B5EF4-FFF2-40B4-BE49-F238E27FC236}">
                <a16:creationId xmlns:a16="http://schemas.microsoft.com/office/drawing/2014/main" id="{108AC4DC-69B5-4DD1-84BC-850C5A286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9370" y="3034068"/>
            <a:ext cx="1202248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1" grpId="0" animBg="1" advAuto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icture 156">
            <a:extLst>
              <a:ext uri="{FF2B5EF4-FFF2-40B4-BE49-F238E27FC236}">
                <a16:creationId xmlns:a16="http://schemas.microsoft.com/office/drawing/2014/main" id="{01CFC1BB-C5B3-4479-9752-C53221627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C56FCE19-3103-4473-A92E-E38D00FCD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240"/>
            <a:ext cx="7828359" cy="321164"/>
          </a:xfrm>
          <a:prstGeom prst="rect">
            <a:avLst/>
          </a:prstGeom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E909C556-FC01-4870-ABC0-8D5C17BD0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69" y="1971234"/>
            <a:ext cx="1202248" cy="144270"/>
          </a:xfrm>
          <a:prstGeom prst="rect">
            <a:avLst/>
          </a:prstGeom>
        </p:spPr>
      </p:pic>
      <p:sp>
        <p:nvSpPr>
          <p:cNvPr id="163" name="Rectangle 162">
            <a:extLst>
              <a:ext uri="{FF2B5EF4-FFF2-40B4-BE49-F238E27FC236}">
                <a16:creationId xmlns:a16="http://schemas.microsoft.com/office/drawing/2014/main" id="{C6DB8A24-0DF2-4AB3-9191-C02AB6937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6924F406-F250-4FCF-A28E-52F364A5A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9370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382" y="0"/>
            <a:ext cx="9144000" cy="6858001"/>
            <a:chOff x="-3176" y="0"/>
            <a:chExt cx="12192000" cy="6858001"/>
          </a:xfrm>
        </p:grpSpPr>
        <p:sp useBgFill="1">
          <p:nvSpPr>
            <p:cNvPr id="168" name="Rectangle 167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343" name="Rape2.jpeg" descr="A yellow flower in a field&#10;&#10;Description automatically generated"/>
          <p:cNvPicPr>
            <a:picLocks noChangeAspect="1"/>
          </p:cNvPicPr>
          <p:nvPr/>
        </p:nvPicPr>
        <p:blipFill rotWithShape="1">
          <a:blip r:embed="rId5"/>
          <a:srcRect l="21279" r="23572"/>
          <a:stretch/>
        </p:blipFill>
        <p:spPr>
          <a:xfrm>
            <a:off x="3477006" y="10"/>
            <a:ext cx="5664611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71" name="Rectangle 170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09600"/>
            <a:ext cx="376392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4" name="Shape 344"/>
          <p:cNvSpPr>
            <a:spLocks noGrp="1"/>
          </p:cNvSpPr>
          <p:nvPr>
            <p:ph type="title"/>
          </p:nvPr>
        </p:nvSpPr>
        <p:spPr>
          <a:xfrm>
            <a:off x="510241" y="753228"/>
            <a:ext cx="275927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rPr lang="en-US" sz="2800">
                <a:solidFill>
                  <a:schemeClr val="tx1"/>
                </a:solidFill>
              </a:rPr>
              <a:t>Oilseed Rape</a:t>
            </a:r>
          </a:p>
        </p:txBody>
      </p:sp>
      <p:pic>
        <p:nvPicPr>
          <p:cNvPr id="173" name="Picture 172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3771900" cy="20273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191B56-C9BF-4D09-9AF1-AEFD71682E64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510241" y="2336873"/>
            <a:ext cx="2686226" cy="359931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/>
              <a:t>Bio-Fuel Crop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/>
              <a:t>April – May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/>
              <a:t>Pollen (Yellow)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/>
              <a:t>Nectar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/>
              <a:t>High Yield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/>
              <a:t>Extensive use of chemicals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4" grpId="0" animBg="1" advAuto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>
            <a:extLst>
              <a:ext uri="{FF2B5EF4-FFF2-40B4-BE49-F238E27FC236}">
                <a16:creationId xmlns:a16="http://schemas.microsoft.com/office/drawing/2014/main" id="{0E93D5FC-63A0-47A4-A8C7-365881F64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85C2F18C-671F-4ECE-96A3-EBAFC5796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240"/>
            <a:ext cx="7828359" cy="32116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89728584-DEE7-4174-9BB7-DAEBB71F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69" y="1971234"/>
            <a:ext cx="1202248" cy="144270"/>
          </a:xfrm>
          <a:prstGeom prst="rect">
            <a:avLst/>
          </a:prstGeom>
        </p:spPr>
      </p:pic>
      <p:sp>
        <p:nvSpPr>
          <p:cNvPr id="105" name="Rectangle 104">
            <a:extLst>
              <a:ext uri="{FF2B5EF4-FFF2-40B4-BE49-F238E27FC236}">
                <a16:creationId xmlns:a16="http://schemas.microsoft.com/office/drawing/2014/main" id="{64C1E679-9F46-4A3D-8724-12767F0EB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2DB7D69C-15F2-4834-A591-AF4B6F90BA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9370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7D0669C1-CDCE-41C7-A9AB-65D9119F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382" y="0"/>
            <a:ext cx="9144000" cy="6858001"/>
            <a:chOff x="-3176" y="0"/>
            <a:chExt cx="12192000" cy="6858001"/>
          </a:xfrm>
        </p:grpSpPr>
        <p:sp useBgFill="1">
          <p:nvSpPr>
            <p:cNvPr id="110" name="Rectangle 109">
              <a:extLst>
                <a:ext uri="{FF2B5EF4-FFF2-40B4-BE49-F238E27FC236}">
                  <a16:creationId xmlns:a16="http://schemas.microsoft.com/office/drawing/2014/main" id="{1F80B4EE-271C-45C6-9338-555D3B0C4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6FCF3DCC-E585-4F88-8F8B-4EABFEF062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13" name="Rectangle 112">
            <a:extLst>
              <a:ext uri="{FF2B5EF4-FFF2-40B4-BE49-F238E27FC236}">
                <a16:creationId xmlns:a16="http://schemas.microsoft.com/office/drawing/2014/main" id="{F1AACF4D-AF22-463C-97CE-C34F0783C0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09600"/>
            <a:ext cx="487481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8" name="Shape 348"/>
          <p:cNvSpPr>
            <a:spLocks noGrp="1"/>
          </p:cNvSpPr>
          <p:nvPr>
            <p:ph type="title"/>
          </p:nvPr>
        </p:nvSpPr>
        <p:spPr>
          <a:xfrm>
            <a:off x="510240" y="753228"/>
            <a:ext cx="4224186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/>
          </a:lstStyle>
          <a:p>
            <a:r>
              <a:rPr lang="en-US" sz="3600"/>
              <a:t>Borage or ‘Starflower’</a:t>
            </a: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6524329A-37E7-4025-B6E9-A97D40536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4869180" cy="261714"/>
          </a:xfrm>
          <a:prstGeom prst="rect">
            <a:avLst/>
          </a:prstGeom>
        </p:spPr>
      </p:pic>
      <p:sp>
        <p:nvSpPr>
          <p:cNvPr id="349" name="Shape 349"/>
          <p:cNvSpPr>
            <a:spLocks noGrp="1"/>
          </p:cNvSpPr>
          <p:nvPr>
            <p:ph type="body" sz="quarter" idx="1"/>
          </p:nvPr>
        </p:nvSpPr>
        <p:spPr>
          <a:xfrm>
            <a:off x="510241" y="2102766"/>
            <a:ext cx="4224185" cy="44387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algn="l"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pPr>
            <a:r>
              <a:rPr lang="en-US" dirty="0"/>
              <a:t>June-August</a:t>
            </a:r>
          </a:p>
          <a:p>
            <a:pPr indent="-228600" algn="l">
              <a:buFont typeface="Arial" panose="020B0604020202020204" pitchFamily="34" charset="0"/>
              <a:buChar char="•"/>
              <a:defRPr sz="2400"/>
            </a:pPr>
            <a:endParaRPr lang="en-US" dirty="0"/>
          </a:p>
          <a:p>
            <a:pPr indent="-228600" algn="l"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pPr>
            <a:r>
              <a:rPr lang="en-US" dirty="0"/>
              <a:t>Pollen (Bluish Grey)</a:t>
            </a:r>
          </a:p>
          <a:p>
            <a:pPr indent="-228600" algn="l"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pPr>
            <a:endParaRPr lang="en-US" dirty="0"/>
          </a:p>
          <a:p>
            <a:pPr indent="-228600" algn="l"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pPr>
            <a:r>
              <a:rPr lang="en-US" dirty="0"/>
              <a:t>Nectar </a:t>
            </a:r>
          </a:p>
          <a:p>
            <a:pPr indent="-228600" algn="l">
              <a:buFont typeface="Arial" panose="020B0604020202020204" pitchFamily="34" charset="0"/>
              <a:buChar char="•"/>
              <a:defRPr sz="2400"/>
            </a:pPr>
            <a:endParaRPr lang="en-US" dirty="0"/>
          </a:p>
          <a:p>
            <a:pPr indent="-228600" algn="l"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pPr>
            <a:r>
              <a:rPr lang="en-US" dirty="0"/>
              <a:t>Heavy honey crops </a:t>
            </a:r>
          </a:p>
          <a:p>
            <a:pPr indent="-228600" algn="l">
              <a:buSzTx/>
              <a:buFont typeface="Arial" panose="020B0604020202020204" pitchFamily="34" charset="0"/>
              <a:buChar char="•"/>
              <a:defRPr sz="2400"/>
            </a:pPr>
            <a:endParaRPr lang="en-US" dirty="0"/>
          </a:p>
          <a:p>
            <a:pPr indent="-228600" algn="l"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pPr>
            <a:r>
              <a:rPr lang="en-US" dirty="0"/>
              <a:t>Pale green Honey</a:t>
            </a:r>
          </a:p>
        </p:txBody>
      </p:sp>
      <p:pic>
        <p:nvPicPr>
          <p:cNvPr id="350" name="borage3.jpeg"/>
          <p:cNvPicPr>
            <a:picLocks noChangeAspect="1"/>
          </p:cNvPicPr>
          <p:nvPr/>
        </p:nvPicPr>
        <p:blipFill rotWithShape="1">
          <a:blip r:embed="rId5"/>
          <a:srcRect t="7196" r="4" b="12689"/>
          <a:stretch/>
        </p:blipFill>
        <p:spPr>
          <a:xfrm>
            <a:off x="5238290" y="484632"/>
            <a:ext cx="3539854" cy="2836084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347" name="Borage+field.jpeg"/>
          <p:cNvPicPr>
            <a:picLocks noChangeAspect="1"/>
          </p:cNvPicPr>
          <p:nvPr/>
        </p:nvPicPr>
        <p:blipFill rotWithShape="1">
          <a:blip r:embed="rId6"/>
          <a:srcRect l="3231" r="-1" b="-1"/>
          <a:stretch/>
        </p:blipFill>
        <p:spPr>
          <a:xfrm>
            <a:off x="5238289" y="3632401"/>
            <a:ext cx="3539854" cy="274353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0" animBg="1" advAuto="0"/>
      <p:bldP spid="349" grpId="0" build="p" animBg="1" advAuto="0"/>
      <p:bldP spid="350" grpId="0" animBg="1" advAuto="0"/>
      <p:bldP spid="347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>
            <a:extLst>
              <a:ext uri="{FF2B5EF4-FFF2-40B4-BE49-F238E27FC236}">
                <a16:creationId xmlns:a16="http://schemas.microsoft.com/office/drawing/2014/main" id="{AC3E6C53-102E-4ACA-BCBB-3CC973B99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E4655D52-F2FA-4137-8A31-499A4FE62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240"/>
            <a:ext cx="7828359" cy="321164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8519FA1D-01C2-425F-B9AA-D69B4DD0A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69" y="1971234"/>
            <a:ext cx="1202248" cy="144270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DC0D803F-BF83-4194-8691-90B027BDF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4316132F-CC4B-4C96-9C75-95DC7CD48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9370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96" name="Rectangle 95">
            <a:extLst>
              <a:ext uri="{FF2B5EF4-FFF2-40B4-BE49-F238E27FC236}">
                <a16:creationId xmlns:a16="http://schemas.microsoft.com/office/drawing/2014/main" id="{4B0FA309-807F-4C17-98EF-A3BA7388E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61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2642A87B-CAE9-4F8F-B293-28388E45D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0" name="Rectangle 99">
            <a:extLst>
              <a:ext uri="{FF2B5EF4-FFF2-40B4-BE49-F238E27FC236}">
                <a16:creationId xmlns:a16="http://schemas.microsoft.com/office/drawing/2014/main" id="{C8FA1749-B91A-40E7-AD01-0B9C9C6AF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83395" y="0"/>
            <a:ext cx="5664708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3B7A934F-FFF7-4353-83D3-4EF66E93E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6045"/>
            <a:ext cx="3723894" cy="144668"/>
          </a:xfrm>
          <a:prstGeom prst="rect">
            <a:avLst/>
          </a:prstGeom>
        </p:spPr>
      </p:pic>
      <p:sp>
        <p:nvSpPr>
          <p:cNvPr id="104" name="Rectangle 103">
            <a:extLst>
              <a:ext uri="{FF2B5EF4-FFF2-40B4-BE49-F238E27FC236}">
                <a16:creationId xmlns:a16="http://schemas.microsoft.com/office/drawing/2014/main" id="{700676C8-6DE8-47DD-9A23-D42063A12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38764"/>
            <a:ext cx="3723424" cy="318047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8" name="Shape 208"/>
          <p:cNvSpPr>
            <a:spLocks noGrp="1"/>
          </p:cNvSpPr>
          <p:nvPr>
            <p:ph type="title"/>
          </p:nvPr>
        </p:nvSpPr>
        <p:spPr>
          <a:xfrm>
            <a:off x="510240" y="2063262"/>
            <a:ext cx="2804460" cy="26610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800">
                <a:solidFill>
                  <a:srgbClr val="FFFFFF"/>
                </a:solidFill>
              </a:rPr>
              <a:t>Nectar</a:t>
            </a:r>
          </a:p>
        </p:txBody>
      </p:sp>
      <p:sp>
        <p:nvSpPr>
          <p:cNvPr id="209" name="Shape 209"/>
          <p:cNvSpPr>
            <a:spLocks noGrp="1"/>
          </p:cNvSpPr>
          <p:nvPr>
            <p:ph type="body" sz="quarter" idx="1"/>
          </p:nvPr>
        </p:nvSpPr>
        <p:spPr>
          <a:xfrm>
            <a:off x="3965996" y="661106"/>
            <a:ext cx="4693021" cy="5503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>
              <a:buSzTx/>
              <a:buFont typeface="Arial" panose="020B0604020202020204" pitchFamily="34" charset="0"/>
              <a:buChar char="•"/>
              <a:defRPr sz="1600"/>
            </a:pPr>
            <a:endParaRPr lang="en-US" sz="1700" dirty="0">
              <a:solidFill>
                <a:srgbClr val="FFFFFF"/>
              </a:solidFill>
            </a:endParaRPr>
          </a:p>
          <a:p>
            <a:pPr indent="-228600" algn="l">
              <a:spcBef>
                <a:spcPts val="600"/>
              </a:spcBef>
              <a:buFont typeface="Arial" panose="020B0604020202020204" pitchFamily="34" charset="0"/>
              <a:buChar char="•"/>
              <a:defRPr sz="2800"/>
            </a:pPr>
            <a:r>
              <a:rPr lang="en-US" dirty="0">
                <a:solidFill>
                  <a:srgbClr val="FFFFFF"/>
                </a:solidFill>
              </a:rPr>
              <a:t>Food for Bees</a:t>
            </a:r>
          </a:p>
          <a:p>
            <a:pPr indent="-228600" algn="l">
              <a:spcBef>
                <a:spcPts val="600"/>
              </a:spcBef>
              <a:buFont typeface="Arial" panose="020B0604020202020204" pitchFamily="34" charset="0"/>
              <a:buChar char="•"/>
              <a:defRPr sz="2800"/>
            </a:pPr>
            <a:r>
              <a:rPr lang="en-US" dirty="0">
                <a:solidFill>
                  <a:srgbClr val="FFFFFF"/>
                </a:solidFill>
              </a:rPr>
              <a:t>Gathered from flowers</a:t>
            </a:r>
          </a:p>
          <a:p>
            <a:pPr indent="-228600" algn="l">
              <a:spcBef>
                <a:spcPts val="600"/>
              </a:spcBef>
              <a:buFont typeface="Arial" panose="020B0604020202020204" pitchFamily="34" charset="0"/>
              <a:buChar char="•"/>
              <a:defRPr sz="2800"/>
            </a:pPr>
            <a:r>
              <a:rPr lang="en-US" dirty="0">
                <a:solidFill>
                  <a:srgbClr val="FFFFFF"/>
                </a:solidFill>
              </a:rPr>
              <a:t>Contains:</a:t>
            </a:r>
          </a:p>
          <a:p>
            <a:pPr marL="742950" lvl="1" indent="-228600" algn="l">
              <a:spcBef>
                <a:spcPts val="0"/>
              </a:spcBef>
              <a:buClr>
                <a:srgbClr val="B7B6A3"/>
              </a:buClr>
              <a:buFont typeface="Arial" panose="020B0604020202020204" pitchFamily="34" charset="0"/>
              <a:buChar char="•"/>
              <a:defRPr sz="2800"/>
            </a:pPr>
            <a:r>
              <a:rPr lang="en-US" sz="2400" dirty="0">
                <a:solidFill>
                  <a:srgbClr val="FFFFFF"/>
                </a:solidFill>
              </a:rPr>
              <a:t>Mostly Water (60-80%)</a:t>
            </a:r>
          </a:p>
          <a:p>
            <a:pPr marL="742950" lvl="1" indent="-228600" algn="l">
              <a:spcBef>
                <a:spcPts val="0"/>
              </a:spcBef>
              <a:buClr>
                <a:srgbClr val="B7B6A3"/>
              </a:buClr>
              <a:buFont typeface="Arial" panose="020B0604020202020204" pitchFamily="34" charset="0"/>
              <a:buChar char="•"/>
              <a:defRPr sz="2800"/>
            </a:pPr>
            <a:r>
              <a:rPr lang="en-US" sz="2400" dirty="0">
                <a:solidFill>
                  <a:srgbClr val="FFFFFF"/>
                </a:solidFill>
              </a:rPr>
              <a:t>Sugars (20-40%):</a:t>
            </a:r>
          </a:p>
          <a:p>
            <a:pPr marL="1143000" lvl="2" indent="-228600" algn="l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  <a:defRPr sz="2800"/>
            </a:pPr>
            <a:r>
              <a:rPr lang="en-US" sz="2400" dirty="0">
                <a:solidFill>
                  <a:srgbClr val="FFFFFF"/>
                </a:solidFill>
              </a:rPr>
              <a:t>Sucrose </a:t>
            </a:r>
          </a:p>
          <a:p>
            <a:pPr marL="1143000" lvl="2" indent="-228600" algn="l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  <a:defRPr sz="2800"/>
            </a:pPr>
            <a:r>
              <a:rPr lang="en-US" sz="2400" dirty="0">
                <a:solidFill>
                  <a:srgbClr val="FFFFFF"/>
                </a:solidFill>
              </a:rPr>
              <a:t>Glucose</a:t>
            </a:r>
          </a:p>
          <a:p>
            <a:pPr marL="1143000" lvl="2" indent="-228600" algn="l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  <a:defRPr sz="2800"/>
            </a:pPr>
            <a:r>
              <a:rPr lang="en-US" sz="2400" dirty="0">
                <a:solidFill>
                  <a:srgbClr val="FFFFFF"/>
                </a:solidFill>
              </a:rPr>
              <a:t>Fructose</a:t>
            </a:r>
          </a:p>
          <a:p>
            <a:pPr marL="742950" lvl="1" indent="-228600" algn="l">
              <a:spcBef>
                <a:spcPts val="0"/>
              </a:spcBef>
              <a:buClr>
                <a:srgbClr val="B7B6A3"/>
              </a:buClr>
              <a:buFont typeface="Arial" panose="020B0604020202020204" pitchFamily="34" charset="0"/>
              <a:buChar char="•"/>
              <a:defRPr sz="2800"/>
            </a:pPr>
            <a:r>
              <a:rPr lang="en-US" sz="2400" dirty="0">
                <a:solidFill>
                  <a:srgbClr val="FFFFFF"/>
                </a:solidFill>
              </a:rPr>
              <a:t>1-3% Nitrogen compounds, minerals, organic acids, vitamins and aromatic substances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" grpId="0" build="p" animBg="1" advAuto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101">
            <a:extLst>
              <a:ext uri="{FF2B5EF4-FFF2-40B4-BE49-F238E27FC236}">
                <a16:creationId xmlns:a16="http://schemas.microsoft.com/office/drawing/2014/main" id="{01CFC1BB-C5B3-4479-9752-C53221627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5B5FB5AC-39B2-4094-B486-0FCD501D5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2851"/>
            <a:ext cx="6726063" cy="275942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7150CFE4-97B0-48C6-ACD6-9399CBA119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A3C6F7F0-46EA-4F8E-A112-1B517C2B5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6726063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1691A3CC-CDA1-4C3B-9150-FCFB5373D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3786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52" name="Borage.jpeg"/>
          <p:cNvPicPr>
            <a:picLocks noChangeAspect="1"/>
          </p:cNvPicPr>
          <p:nvPr/>
        </p:nvPicPr>
        <p:blipFill rotWithShape="1">
          <a:blip r:embed="rId5"/>
          <a:srcRect t="4150" r="9091" b="4941"/>
          <a:stretch/>
        </p:blipFill>
        <p:spPr>
          <a:xfrm>
            <a:off x="-2382" y="10"/>
            <a:ext cx="9144000" cy="6857991"/>
          </a:xfrm>
          <a:prstGeom prst="rect">
            <a:avLst/>
          </a:prstGeom>
        </p:spPr>
      </p:pic>
      <p:sp>
        <p:nvSpPr>
          <p:cNvPr id="112" name="Rectangle 111">
            <a:extLst>
              <a:ext uri="{FF2B5EF4-FFF2-40B4-BE49-F238E27FC236}">
                <a16:creationId xmlns:a16="http://schemas.microsoft.com/office/drawing/2014/main" id="{41704883-D088-4683-A1FD-AEE53B336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249541"/>
            <a:ext cx="6726063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3" name="Shape 353"/>
          <p:cNvSpPr/>
          <p:nvPr/>
        </p:nvSpPr>
        <p:spPr>
          <a:xfrm>
            <a:off x="510241" y="4402667"/>
            <a:ext cx="6100109" cy="9402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defRPr sz="4200">
                <a:solidFill>
                  <a:srgbClr val="04030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9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Borage as a garden flower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A9C04EC1-26B9-40BD-84A6-B2C0A913D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3786" y="4249541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9BAB74E2-5A82-47FD-BBB4-BFD47779F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02314"/>
            <a:ext cx="6726063" cy="275942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9C4FFB60-A034-4994-8F55-E38D4F31C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3786" y="5902314"/>
            <a:ext cx="2310214" cy="275942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105">
            <a:extLst>
              <a:ext uri="{FF2B5EF4-FFF2-40B4-BE49-F238E27FC236}">
                <a16:creationId xmlns:a16="http://schemas.microsoft.com/office/drawing/2014/main" id="{01CFC1BB-C5B3-4479-9752-C53221627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C56FCE19-3103-4473-A92E-E38D00FCD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240"/>
            <a:ext cx="7828359" cy="321164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E909C556-FC01-4870-ABC0-8D5C17BD0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69" y="1971234"/>
            <a:ext cx="1202248" cy="144270"/>
          </a:xfrm>
          <a:prstGeom prst="rect">
            <a:avLst/>
          </a:prstGeom>
        </p:spPr>
      </p:pic>
      <p:sp>
        <p:nvSpPr>
          <p:cNvPr id="112" name="Rectangle 111">
            <a:extLst>
              <a:ext uri="{FF2B5EF4-FFF2-40B4-BE49-F238E27FC236}">
                <a16:creationId xmlns:a16="http://schemas.microsoft.com/office/drawing/2014/main" id="{C6DB8A24-0DF2-4AB3-9191-C02AB6937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6924F406-F250-4FCF-A28E-52F364A5A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9370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382" y="0"/>
            <a:ext cx="9144000" cy="6858001"/>
            <a:chOff x="-3176" y="0"/>
            <a:chExt cx="12192000" cy="6858001"/>
          </a:xfrm>
        </p:grpSpPr>
        <p:sp useBgFill="1">
          <p:nvSpPr>
            <p:cNvPr id="117" name="Rectangle 116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355" name="lavender-row.jpeg"/>
          <p:cNvPicPr>
            <a:picLocks noChangeAspect="1"/>
          </p:cNvPicPr>
          <p:nvPr/>
        </p:nvPicPr>
        <p:blipFill rotWithShape="1">
          <a:blip r:embed="rId5"/>
          <a:srcRect l="16637" r="21397" b="-2"/>
          <a:stretch/>
        </p:blipFill>
        <p:spPr>
          <a:xfrm>
            <a:off x="3477006" y="10"/>
            <a:ext cx="5664611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0" name="Rectangle 119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09600"/>
            <a:ext cx="376392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6" name="Shape 356"/>
          <p:cNvSpPr>
            <a:spLocks noGrp="1"/>
          </p:cNvSpPr>
          <p:nvPr>
            <p:ph type="title"/>
          </p:nvPr>
        </p:nvSpPr>
        <p:spPr>
          <a:xfrm>
            <a:off x="510241" y="753228"/>
            <a:ext cx="275927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/>
              <a:t>Lavender</a:t>
            </a: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3771900" cy="202738"/>
          </a:xfrm>
          <a:prstGeom prst="rect">
            <a:avLst/>
          </a:prstGeom>
        </p:spPr>
      </p:pic>
      <p:sp>
        <p:nvSpPr>
          <p:cNvPr id="357" name="Shape 357"/>
          <p:cNvSpPr>
            <a:spLocks noGrp="1"/>
          </p:cNvSpPr>
          <p:nvPr>
            <p:ph type="body" sz="quarter" idx="1"/>
          </p:nvPr>
        </p:nvSpPr>
        <p:spPr>
          <a:xfrm>
            <a:off x="510241" y="2336873"/>
            <a:ext cx="2686226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pPr>
            <a:r>
              <a:rPr lang="en-US" dirty="0"/>
              <a:t>Perfumed oil and flower-heads</a:t>
            </a:r>
          </a:p>
          <a:p>
            <a:pPr indent="-228600" algn="l">
              <a:buFont typeface="Arial" panose="020B0604020202020204" pitchFamily="34" charset="0"/>
              <a:buChar char="•"/>
              <a:defRPr sz="2400"/>
            </a:pPr>
            <a:endParaRPr lang="en-US" dirty="0"/>
          </a:p>
          <a:p>
            <a:pPr indent="-228600" algn="l"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pPr>
            <a:r>
              <a:rPr lang="en-US" dirty="0"/>
              <a:t>Provence, Oregon &amp; </a:t>
            </a:r>
            <a:r>
              <a:rPr lang="en-US" dirty="0" err="1"/>
              <a:t>Kilmacanogue</a:t>
            </a:r>
            <a:endParaRPr lang="en-US" dirty="0"/>
          </a:p>
          <a:p>
            <a:pPr indent="-228600" algn="l">
              <a:buFont typeface="Arial" panose="020B0604020202020204" pitchFamily="34" charset="0"/>
              <a:buChar char="•"/>
              <a:defRPr sz="2400"/>
            </a:pPr>
            <a:endParaRPr lang="en-US" dirty="0"/>
          </a:p>
          <a:p>
            <a:pPr indent="-228600" algn="l"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pPr>
            <a:r>
              <a:rPr lang="en-US" dirty="0"/>
              <a:t>Very good honey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5" grpId="0" animBg="1" advAuto="0"/>
      <p:bldP spid="356" grpId="0" animBg="1" advAuto="0"/>
      <p:bldP spid="357" grpId="0" build="p" animBg="1" advAuto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Migratory Beekeepers U.S.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A77FE66-89C0-4E39-89E2-FA5C89E05564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539777" y="2208628"/>
            <a:ext cx="2194560" cy="3720175"/>
          </a:xfrm>
        </p:spPr>
        <p:txBody>
          <a:bodyPr>
            <a:normAutofit/>
          </a:bodyPr>
          <a:lstStyle/>
          <a:p>
            <a:pPr marL="342900" indent="-342900">
              <a:lnSpc>
                <a:spcPct val="70000"/>
              </a:lnSpc>
              <a:spcBef>
                <a:spcPts val="500"/>
              </a:spcBef>
              <a:buClr>
                <a:srgbClr val="DDBF4F"/>
              </a:buClr>
              <a:buSzPct val="80000"/>
              <a:buFont typeface="Arial"/>
              <a:buChar char="►"/>
              <a:defRPr sz="24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rPr lang="en-IE" sz="2400" dirty="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rPr>
              <a:t>Apples</a:t>
            </a:r>
          </a:p>
          <a:p>
            <a:pPr marL="342900" indent="-342900">
              <a:lnSpc>
                <a:spcPct val="70000"/>
              </a:lnSpc>
              <a:spcBef>
                <a:spcPts val="500"/>
              </a:spcBef>
              <a:buClr>
                <a:srgbClr val="DDBF4F"/>
              </a:buClr>
              <a:buSzPct val="80000"/>
              <a:buFont typeface="Arial"/>
              <a:buChar char="►"/>
              <a:defRPr sz="24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rPr lang="en-IE" sz="2400" dirty="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rPr>
              <a:t>Apricots</a:t>
            </a:r>
          </a:p>
          <a:p>
            <a:pPr marL="342900" indent="-342900">
              <a:lnSpc>
                <a:spcPct val="70000"/>
              </a:lnSpc>
              <a:spcBef>
                <a:spcPts val="500"/>
              </a:spcBef>
              <a:buClr>
                <a:srgbClr val="DDBF4F"/>
              </a:buClr>
              <a:buSzPct val="80000"/>
              <a:buFont typeface="Arial"/>
              <a:buChar char="►"/>
              <a:defRPr sz="24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rPr lang="en-IE" sz="2400" dirty="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rPr>
              <a:t>Almonds</a:t>
            </a:r>
          </a:p>
          <a:p>
            <a:pPr marL="342900" indent="-342900">
              <a:lnSpc>
                <a:spcPct val="70000"/>
              </a:lnSpc>
              <a:spcBef>
                <a:spcPts val="500"/>
              </a:spcBef>
              <a:buClr>
                <a:srgbClr val="DDBF4F"/>
              </a:buClr>
              <a:buSzPct val="80000"/>
              <a:buFont typeface="Arial"/>
              <a:buChar char="►"/>
              <a:defRPr sz="24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rPr lang="en-IE" sz="2400" dirty="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rPr>
              <a:t>Plums</a:t>
            </a:r>
          </a:p>
          <a:p>
            <a:pPr marL="342900" indent="-342900">
              <a:lnSpc>
                <a:spcPct val="70000"/>
              </a:lnSpc>
              <a:spcBef>
                <a:spcPts val="500"/>
              </a:spcBef>
              <a:buClr>
                <a:srgbClr val="DDBF4F"/>
              </a:buClr>
              <a:buSzPct val="80000"/>
              <a:buFont typeface="Arial"/>
              <a:buChar char="►"/>
              <a:defRPr sz="24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rPr lang="en-IE" sz="2400" dirty="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rPr>
              <a:t>Cranberries</a:t>
            </a:r>
          </a:p>
          <a:p>
            <a:pPr marL="342900" indent="-342900">
              <a:lnSpc>
                <a:spcPct val="70000"/>
              </a:lnSpc>
              <a:spcBef>
                <a:spcPts val="500"/>
              </a:spcBef>
              <a:buClr>
                <a:srgbClr val="DDBF4F"/>
              </a:buClr>
              <a:buSzPct val="80000"/>
              <a:buFont typeface="Arial"/>
              <a:buChar char="►"/>
              <a:defRPr sz="24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rPr lang="en-IE" sz="2400" dirty="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rPr>
              <a:t>Pears</a:t>
            </a:r>
          </a:p>
          <a:p>
            <a:pPr marL="342900" indent="-342900">
              <a:lnSpc>
                <a:spcPct val="70000"/>
              </a:lnSpc>
              <a:spcBef>
                <a:spcPts val="500"/>
              </a:spcBef>
              <a:buClr>
                <a:srgbClr val="DDBF4F"/>
              </a:buClr>
              <a:buSzPct val="80000"/>
              <a:buFont typeface="Arial"/>
              <a:buChar char="►"/>
              <a:defRPr sz="24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rPr lang="en-IE" sz="2400" dirty="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rPr>
              <a:t>Melons</a:t>
            </a:r>
          </a:p>
          <a:p>
            <a:pPr marL="342900" indent="-342900">
              <a:lnSpc>
                <a:spcPct val="70000"/>
              </a:lnSpc>
              <a:spcBef>
                <a:spcPts val="500"/>
              </a:spcBef>
              <a:buClr>
                <a:srgbClr val="DDBF4F"/>
              </a:buClr>
              <a:buSzPct val="80000"/>
              <a:buFont typeface="Arial"/>
              <a:buChar char="►"/>
              <a:defRPr sz="24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rPr lang="en-IE" sz="2400" dirty="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rPr>
              <a:t>Cherries</a:t>
            </a:r>
          </a:p>
          <a:p>
            <a:pPr marL="342900" indent="-342900">
              <a:lnSpc>
                <a:spcPct val="70000"/>
              </a:lnSpc>
              <a:spcBef>
                <a:spcPts val="500"/>
              </a:spcBef>
              <a:buClr>
                <a:srgbClr val="DDBF4F"/>
              </a:buClr>
              <a:buSzPct val="80000"/>
              <a:buFont typeface="Arial"/>
              <a:buChar char="►"/>
              <a:defRPr sz="24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rPr lang="en-IE" sz="2400" dirty="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rPr>
              <a:t>Sunflower</a:t>
            </a:r>
          </a:p>
          <a:p>
            <a:pPr marL="342900" indent="-342900">
              <a:lnSpc>
                <a:spcPct val="70000"/>
              </a:lnSpc>
              <a:spcBef>
                <a:spcPts val="500"/>
              </a:spcBef>
              <a:buClr>
                <a:srgbClr val="DDBF4F"/>
              </a:buClr>
              <a:buSzPct val="80000"/>
              <a:buFont typeface="Arial"/>
              <a:buChar char="►"/>
              <a:defRPr sz="24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rPr lang="en-IE" sz="2400" dirty="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rPr>
              <a:t>Lemons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7A1B3E-AB0A-428F-9D78-2B6D1A6ABD12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2879710" y="2208628"/>
            <a:ext cx="2194560" cy="3712791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lnSpc>
                <a:spcPct val="80000"/>
              </a:lnSpc>
              <a:spcBef>
                <a:spcPts val="500"/>
              </a:spcBef>
              <a:buClr>
                <a:srgbClr val="DDBF4F"/>
              </a:buClr>
              <a:buSzPct val="80000"/>
              <a:buFont typeface="Arial"/>
              <a:buChar char="►"/>
              <a:defRPr sz="24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rPr lang="en-IE" sz="2600" dirty="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rPr>
              <a:t>Cucumbers</a:t>
            </a:r>
          </a:p>
          <a:p>
            <a:pPr marL="342900" indent="-342900">
              <a:lnSpc>
                <a:spcPct val="80000"/>
              </a:lnSpc>
              <a:spcBef>
                <a:spcPts val="500"/>
              </a:spcBef>
              <a:buClr>
                <a:srgbClr val="DDBF4F"/>
              </a:buClr>
              <a:buSzPct val="80000"/>
              <a:buFont typeface="Arial"/>
              <a:buChar char="►"/>
              <a:defRPr sz="24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rPr lang="en-IE" sz="2600" dirty="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rPr>
              <a:t>Oranges</a:t>
            </a:r>
          </a:p>
          <a:p>
            <a:pPr marL="342900" indent="-342900">
              <a:lnSpc>
                <a:spcPct val="80000"/>
              </a:lnSpc>
              <a:spcBef>
                <a:spcPts val="500"/>
              </a:spcBef>
              <a:buClr>
                <a:srgbClr val="DDBF4F"/>
              </a:buClr>
              <a:buSzPct val="80000"/>
              <a:buFont typeface="Arial"/>
              <a:buChar char="►"/>
              <a:defRPr sz="24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rPr lang="en-IE" sz="2600" dirty="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rPr>
              <a:t>Cotton</a:t>
            </a:r>
          </a:p>
          <a:p>
            <a:pPr marL="342900" indent="-342900">
              <a:lnSpc>
                <a:spcPct val="80000"/>
              </a:lnSpc>
              <a:spcBef>
                <a:spcPts val="500"/>
              </a:spcBef>
              <a:buClr>
                <a:srgbClr val="DDBF4F"/>
              </a:buClr>
              <a:buSzPct val="80000"/>
              <a:buFont typeface="Arial"/>
              <a:buChar char="►"/>
              <a:defRPr sz="24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rPr lang="en-IE" sz="2600" dirty="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rPr>
              <a:t>Sweet Clover</a:t>
            </a:r>
          </a:p>
          <a:p>
            <a:pPr marL="342900" indent="-342900">
              <a:lnSpc>
                <a:spcPct val="80000"/>
              </a:lnSpc>
              <a:spcBef>
                <a:spcPts val="500"/>
              </a:spcBef>
              <a:buClr>
                <a:srgbClr val="DDBF4F"/>
              </a:buClr>
              <a:buSzPct val="80000"/>
              <a:buFont typeface="Arial"/>
              <a:buChar char="►"/>
              <a:defRPr sz="24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rPr lang="en-IE" sz="2600" dirty="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rPr>
              <a:t>Mesquite</a:t>
            </a:r>
          </a:p>
          <a:p>
            <a:pPr marL="342900" indent="-342900">
              <a:lnSpc>
                <a:spcPct val="80000"/>
              </a:lnSpc>
              <a:spcBef>
                <a:spcPts val="500"/>
              </a:spcBef>
              <a:buClr>
                <a:srgbClr val="DDBF4F"/>
              </a:buClr>
              <a:buSzPct val="80000"/>
              <a:buFont typeface="Arial"/>
              <a:buChar char="►"/>
              <a:defRPr sz="24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rPr lang="en-IE" sz="2600" dirty="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rPr>
              <a:t>Catclaw</a:t>
            </a:r>
          </a:p>
          <a:p>
            <a:pPr marL="342900" indent="-342900">
              <a:lnSpc>
                <a:spcPct val="80000"/>
              </a:lnSpc>
              <a:spcBef>
                <a:spcPts val="500"/>
              </a:spcBef>
              <a:buClr>
                <a:srgbClr val="DDBF4F"/>
              </a:buClr>
              <a:buSzPct val="80000"/>
              <a:buFont typeface="Arial"/>
              <a:buChar char="►"/>
              <a:defRPr sz="24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rPr lang="en-IE" sz="2600" dirty="0" err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rPr>
              <a:t>Tamarix</a:t>
            </a:r>
            <a:endParaRPr lang="en-IE" sz="2600" dirty="0">
              <a:solidFill>
                <a:srgbClr val="FFFFFF"/>
              </a:solidFill>
              <a:effectLst>
                <a:outerShdw blurRad="12700" dist="25400" dir="2700000" rotWithShape="0">
                  <a:srgbClr val="000000"/>
                </a:outerShdw>
              </a:effectLst>
            </a:endParaRPr>
          </a:p>
          <a:p>
            <a:pPr marL="342900" indent="-342900">
              <a:lnSpc>
                <a:spcPct val="80000"/>
              </a:lnSpc>
              <a:spcBef>
                <a:spcPts val="500"/>
              </a:spcBef>
              <a:buClr>
                <a:srgbClr val="DDBF4F"/>
              </a:buClr>
              <a:buSzPct val="80000"/>
              <a:buFont typeface="Arial"/>
              <a:buChar char="►"/>
              <a:defRPr sz="24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rPr lang="en-IE" sz="2600" dirty="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rPr>
              <a:t>Safflower</a:t>
            </a:r>
          </a:p>
          <a:p>
            <a:pPr marL="342900" indent="-342900">
              <a:lnSpc>
                <a:spcPct val="80000"/>
              </a:lnSpc>
              <a:spcBef>
                <a:spcPts val="500"/>
              </a:spcBef>
              <a:buClr>
                <a:srgbClr val="DDBF4F"/>
              </a:buClr>
              <a:buSzPct val="80000"/>
              <a:buFont typeface="Arial"/>
              <a:buChar char="►"/>
              <a:defRPr sz="24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rPr lang="en-IE" sz="2600" dirty="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rPr>
              <a:t>Lima Beans</a:t>
            </a:r>
          </a:p>
          <a:p>
            <a:pPr marL="342900" indent="-342900">
              <a:lnSpc>
                <a:spcPct val="80000"/>
              </a:lnSpc>
              <a:spcBef>
                <a:spcPts val="500"/>
              </a:spcBef>
              <a:buClr>
                <a:srgbClr val="DDBF4F"/>
              </a:buClr>
              <a:buSzPct val="80000"/>
              <a:buFont typeface="Arial"/>
              <a:buChar char="►"/>
              <a:defRPr sz="24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rPr lang="en-IE" sz="2600" dirty="0" err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rPr>
              <a:t>Starthistle</a:t>
            </a:r>
            <a:endParaRPr lang="en-IE" sz="2600" dirty="0">
              <a:solidFill>
                <a:srgbClr val="FFFFFF"/>
              </a:solidFill>
              <a:effectLst>
                <a:outerShdw blurRad="12700" dist="25400" dir="2700000" rotWithShape="0">
                  <a:srgbClr val="000000"/>
                </a:outerShdw>
              </a:effectLst>
            </a:endParaRPr>
          </a:p>
          <a:p>
            <a:pPr marL="342900" indent="-342900">
              <a:lnSpc>
                <a:spcPct val="80000"/>
              </a:lnSpc>
              <a:spcBef>
                <a:spcPts val="500"/>
              </a:spcBef>
              <a:buClr>
                <a:srgbClr val="DDBF4F"/>
              </a:buClr>
              <a:buSzPct val="80000"/>
              <a:buFont typeface="Arial"/>
              <a:buChar char="►"/>
              <a:defRPr sz="24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rPr lang="en-IE" sz="2600" dirty="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rPr>
              <a:t>Limes</a:t>
            </a:r>
          </a:p>
          <a:p>
            <a:endParaRPr lang="en-IE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DF64FE7-6E06-4202-8DA5-E4F4B408DBB4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5233519" y="2208629"/>
            <a:ext cx="2785065" cy="3712790"/>
          </a:xfrm>
        </p:spPr>
        <p:txBody>
          <a:bodyPr>
            <a:normAutofit/>
          </a:bodyPr>
          <a:lstStyle/>
          <a:p>
            <a:pPr marL="342900" indent="-342900">
              <a:lnSpc>
                <a:spcPct val="80000"/>
              </a:lnSpc>
              <a:spcBef>
                <a:spcPts val="500"/>
              </a:spcBef>
              <a:buClr>
                <a:srgbClr val="DDBF4F"/>
              </a:buClr>
              <a:buSzPct val="80000"/>
              <a:buFont typeface="Arial"/>
              <a:buChar char="►"/>
              <a:defRPr sz="24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rPr lang="en-IE" dirty="0"/>
              <a:t>Sage</a:t>
            </a:r>
          </a:p>
          <a:p>
            <a:pPr marL="342900" indent="-342900">
              <a:lnSpc>
                <a:spcPct val="80000"/>
              </a:lnSpc>
              <a:spcBef>
                <a:spcPts val="500"/>
              </a:spcBef>
              <a:buClr>
                <a:srgbClr val="DDBF4F"/>
              </a:buClr>
              <a:buSzPct val="80000"/>
              <a:buFont typeface="Arial"/>
              <a:buChar char="►"/>
              <a:defRPr sz="24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rPr lang="en-IE" dirty="0"/>
              <a:t>Lavender</a:t>
            </a:r>
          </a:p>
          <a:p>
            <a:pPr marL="342900" indent="-342900">
              <a:lnSpc>
                <a:spcPct val="80000"/>
              </a:lnSpc>
              <a:spcBef>
                <a:spcPts val="500"/>
              </a:spcBef>
              <a:buClr>
                <a:srgbClr val="DDBF4F"/>
              </a:buClr>
              <a:buSzPct val="80000"/>
              <a:buFont typeface="Arial"/>
              <a:buChar char="►"/>
              <a:defRPr sz="24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rPr lang="en-IE" dirty="0"/>
              <a:t>Grapefruits</a:t>
            </a:r>
          </a:p>
          <a:p>
            <a:pPr marL="342900" indent="-342900">
              <a:lnSpc>
                <a:spcPct val="80000"/>
              </a:lnSpc>
              <a:spcBef>
                <a:spcPts val="500"/>
              </a:spcBef>
              <a:buClr>
                <a:srgbClr val="DDBF4F"/>
              </a:buClr>
              <a:buSzPct val="80000"/>
              <a:buFont typeface="Arial"/>
              <a:buChar char="►"/>
              <a:defRPr sz="24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rPr lang="en-IE" dirty="0"/>
              <a:t>Fireweed</a:t>
            </a:r>
          </a:p>
          <a:p>
            <a:pPr marL="342900" indent="-342900">
              <a:lnSpc>
                <a:spcPct val="80000"/>
              </a:lnSpc>
              <a:spcBef>
                <a:spcPts val="500"/>
              </a:spcBef>
              <a:buClr>
                <a:srgbClr val="DDBF4F"/>
              </a:buClr>
              <a:buSzPct val="80000"/>
              <a:buFont typeface="Arial"/>
              <a:buChar char="►"/>
              <a:defRPr sz="24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rPr lang="en-IE" dirty="0"/>
              <a:t>Oilseed Rape</a:t>
            </a:r>
          </a:p>
          <a:p>
            <a:pPr marL="342900" indent="-342900">
              <a:lnSpc>
                <a:spcPct val="80000"/>
              </a:lnSpc>
              <a:spcBef>
                <a:spcPts val="500"/>
              </a:spcBef>
              <a:buClr>
                <a:srgbClr val="DDBF4F"/>
              </a:buClr>
              <a:buSzPct val="80000"/>
              <a:buFont typeface="Arial"/>
              <a:buChar char="►"/>
              <a:defRPr sz="24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rPr lang="en-IE" dirty="0"/>
              <a:t>Alfalfa</a:t>
            </a:r>
          </a:p>
          <a:p>
            <a:pPr marL="342900" indent="-342900">
              <a:lnSpc>
                <a:spcPct val="80000"/>
              </a:lnSpc>
              <a:spcBef>
                <a:spcPts val="500"/>
              </a:spcBef>
              <a:buClr>
                <a:srgbClr val="DDBF4F"/>
              </a:buClr>
              <a:buSzPct val="80000"/>
              <a:buFont typeface="Arial"/>
              <a:buChar char="►"/>
              <a:defRPr sz="24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rPr lang="en-IE" dirty="0"/>
              <a:t>Blueberries</a:t>
            </a:r>
          </a:p>
          <a:p>
            <a:pPr marL="342900" indent="-342900">
              <a:lnSpc>
                <a:spcPct val="80000"/>
              </a:lnSpc>
              <a:spcBef>
                <a:spcPts val="500"/>
              </a:spcBef>
              <a:buClr>
                <a:srgbClr val="DDBF4F"/>
              </a:buClr>
              <a:buSzPct val="80000"/>
              <a:buFont typeface="Arial"/>
              <a:buChar char="►"/>
              <a:defRPr sz="24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rPr lang="en-IE" dirty="0"/>
              <a:t>Buckwheat</a:t>
            </a:r>
          </a:p>
          <a:p>
            <a:pPr marL="342900" indent="-342900">
              <a:lnSpc>
                <a:spcPct val="80000"/>
              </a:lnSpc>
              <a:spcBef>
                <a:spcPts val="500"/>
              </a:spcBef>
              <a:buClr>
                <a:srgbClr val="DDBF4F"/>
              </a:buClr>
              <a:buSzPct val="80000"/>
              <a:buFont typeface="Arial"/>
              <a:buChar char="►"/>
              <a:defRPr sz="24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rPr lang="en-IE" dirty="0"/>
              <a:t>Ladino clover</a:t>
            </a:r>
          </a:p>
          <a:p>
            <a:pPr marL="342900" indent="-342900">
              <a:lnSpc>
                <a:spcPct val="80000"/>
              </a:lnSpc>
              <a:spcBef>
                <a:spcPts val="500"/>
              </a:spcBef>
              <a:buClr>
                <a:srgbClr val="DDBF4F"/>
              </a:buClr>
              <a:buSzPct val="80000"/>
              <a:buFont typeface="Arial"/>
              <a:buChar char="►"/>
              <a:defRPr sz="24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rPr lang="en-IE" dirty="0"/>
              <a:t>Onions!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45676986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Picture 188">
            <a:extLst>
              <a:ext uri="{FF2B5EF4-FFF2-40B4-BE49-F238E27FC236}">
                <a16:creationId xmlns:a16="http://schemas.microsoft.com/office/drawing/2014/main" id="{01CFC1BB-C5B3-4479-9752-C53221627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91" name="Picture 190">
            <a:extLst>
              <a:ext uri="{FF2B5EF4-FFF2-40B4-BE49-F238E27FC236}">
                <a16:creationId xmlns:a16="http://schemas.microsoft.com/office/drawing/2014/main" id="{C56FCE19-3103-4473-A92E-E38D00FCD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240"/>
            <a:ext cx="7828359" cy="321164"/>
          </a:xfrm>
          <a:prstGeom prst="rect">
            <a:avLst/>
          </a:prstGeom>
        </p:spPr>
      </p:pic>
      <p:pic>
        <p:nvPicPr>
          <p:cNvPr id="193" name="Picture 192">
            <a:extLst>
              <a:ext uri="{FF2B5EF4-FFF2-40B4-BE49-F238E27FC236}">
                <a16:creationId xmlns:a16="http://schemas.microsoft.com/office/drawing/2014/main" id="{E909C556-FC01-4870-ABC0-8D5C17BD0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69" y="1971234"/>
            <a:ext cx="1202248" cy="144270"/>
          </a:xfrm>
          <a:prstGeom prst="rect">
            <a:avLst/>
          </a:prstGeom>
        </p:spPr>
      </p:pic>
      <p:sp>
        <p:nvSpPr>
          <p:cNvPr id="195" name="Rectangle 194">
            <a:extLst>
              <a:ext uri="{FF2B5EF4-FFF2-40B4-BE49-F238E27FC236}">
                <a16:creationId xmlns:a16="http://schemas.microsoft.com/office/drawing/2014/main" id="{C6DB8A24-0DF2-4AB3-9191-C02AB6937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5" name="Rectangle 384">
            <a:extLst>
              <a:ext uri="{FF2B5EF4-FFF2-40B4-BE49-F238E27FC236}">
                <a16:creationId xmlns:a16="http://schemas.microsoft.com/office/drawing/2014/main" id="{6924F406-F250-4FCF-A28E-52F364A5A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9370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382" y="0"/>
            <a:ext cx="9144000" cy="6858001"/>
            <a:chOff x="-3176" y="0"/>
            <a:chExt cx="12192000" cy="6858001"/>
          </a:xfrm>
        </p:grpSpPr>
        <p:sp useBgFill="1">
          <p:nvSpPr>
            <p:cNvPr id="388" name="Rectangle 387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9" name="Picture 388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366" name="PopulationGraph.jpeg"/>
          <p:cNvPicPr>
            <a:picLocks noChangeAspect="1"/>
          </p:cNvPicPr>
          <p:nvPr/>
        </p:nvPicPr>
        <p:blipFill rotWithShape="1">
          <a:blip r:embed="rId5"/>
          <a:srcRect l="18548" r="38903"/>
          <a:stretch/>
        </p:blipFill>
        <p:spPr>
          <a:xfrm>
            <a:off x="3477006" y="10"/>
            <a:ext cx="5664611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91" name="Rectangle 390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09600"/>
            <a:ext cx="376392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4" name="Shape 364"/>
          <p:cNvSpPr>
            <a:spLocks noGrp="1"/>
          </p:cNvSpPr>
          <p:nvPr>
            <p:ph type="title"/>
          </p:nvPr>
        </p:nvSpPr>
        <p:spPr>
          <a:xfrm>
            <a:off x="510241" y="753228"/>
            <a:ext cx="275927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0000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</a:defRPr>
            </a:lvl1pPr>
          </a:lstStyle>
          <a:p>
            <a:r>
              <a:rPr lang="en-US" sz="2800">
                <a:solidFill>
                  <a:schemeClr val="tx1"/>
                </a:solidFill>
              </a:rPr>
              <a:t>Foragers for the Flow</a:t>
            </a:r>
          </a:p>
        </p:txBody>
      </p:sp>
      <p:pic>
        <p:nvPicPr>
          <p:cNvPr id="393" name="Picture 392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3771900" cy="202738"/>
          </a:xfrm>
          <a:prstGeom prst="rect">
            <a:avLst/>
          </a:prstGeom>
        </p:spPr>
      </p:pic>
      <p:sp>
        <p:nvSpPr>
          <p:cNvPr id="365" name="Shape 365"/>
          <p:cNvSpPr>
            <a:spLocks noGrp="1"/>
          </p:cNvSpPr>
          <p:nvPr>
            <p:ph type="body" sz="quarter" idx="1"/>
          </p:nvPr>
        </p:nvSpPr>
        <p:spPr>
          <a:xfrm>
            <a:off x="510241" y="2336873"/>
            <a:ext cx="2686226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  <a:defRPr>
                <a:effectLst>
                  <a:outerShdw blurRad="12700" dist="25400" dir="2700000" rotWithShape="0">
                    <a:srgbClr val="DDDDDD"/>
                  </a:outerShdw>
                </a:effectLst>
              </a:defRPr>
            </a:pPr>
            <a:r>
              <a:rPr lang="en-US" sz="1400"/>
              <a:t>Max egg laying</a:t>
            </a:r>
          </a:p>
          <a:p>
            <a:pPr lvl="2" indent="-228600" algn="l">
              <a:buFont typeface="Arial" panose="020B0604020202020204" pitchFamily="34" charset="0"/>
              <a:buChar char="•"/>
              <a:defRPr>
                <a:effectLst>
                  <a:outerShdw blurRad="12700" dist="25400" dir="2700000" rotWithShape="0">
                    <a:srgbClr val="DDDDDD"/>
                  </a:outerShdw>
                </a:effectLst>
              </a:defRPr>
            </a:pPr>
            <a:r>
              <a:rPr lang="en-US" sz="1400"/>
              <a:t>End May</a:t>
            </a:r>
          </a:p>
          <a:p>
            <a:pPr marL="285750" lvl="2" indent="-228600" algn="l">
              <a:buFont typeface="Arial" panose="020B0604020202020204" pitchFamily="34" charset="0"/>
              <a:buChar char="•"/>
              <a:defRPr>
                <a:effectLst>
                  <a:outerShdw blurRad="12700" dist="25400" dir="2700000" rotWithShape="0">
                    <a:srgbClr val="DDDDDD"/>
                  </a:outerShdw>
                </a:effectLst>
              </a:defRPr>
            </a:pPr>
            <a:r>
              <a:rPr lang="en-US" sz="1400"/>
              <a:t>Max Foraging Bees</a:t>
            </a:r>
          </a:p>
          <a:p>
            <a:pPr marL="285750" lvl="2" indent="-228600" algn="l">
              <a:buFont typeface="Arial" panose="020B0604020202020204" pitchFamily="34" charset="0"/>
              <a:buChar char="•"/>
              <a:defRPr>
                <a:effectLst>
                  <a:outerShdw blurRad="12700" dist="25400" dir="2700000" rotWithShape="0">
                    <a:srgbClr val="DDDDDD"/>
                  </a:outerShdw>
                </a:effectLst>
              </a:defRPr>
            </a:pPr>
            <a:r>
              <a:rPr lang="en-US" sz="1400"/>
              <a:t>Early to mid July</a:t>
            </a:r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116">
            <a:extLst>
              <a:ext uri="{FF2B5EF4-FFF2-40B4-BE49-F238E27FC236}">
                <a16:creationId xmlns:a16="http://schemas.microsoft.com/office/drawing/2014/main" id="{AC3E6C53-102E-4ACA-BCBB-3CC973B99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17B2B42C-0777-4D6E-9432-535281803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2851"/>
            <a:ext cx="6726063" cy="275942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EFEAAB60-93E2-4DC6-99AC-939637BCE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123" name="Rectangle 122">
            <a:extLst>
              <a:ext uri="{FF2B5EF4-FFF2-40B4-BE49-F238E27FC236}">
                <a16:creationId xmlns:a16="http://schemas.microsoft.com/office/drawing/2014/main" id="{7EF5ECB8-D49C-48FB-A93E-88EB2FFDF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2590078"/>
            <a:ext cx="6726063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411B77A2-BD5C-432D-B52E-C12612C74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3786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7" name="Rectangle 126">
            <a:extLst>
              <a:ext uri="{FF2B5EF4-FFF2-40B4-BE49-F238E27FC236}">
                <a16:creationId xmlns:a16="http://schemas.microsoft.com/office/drawing/2014/main" id="{B2E911EF-80F5-4781-A4DF-44EFAF242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9" name="Picture 128">
            <a:extLst>
              <a:ext uri="{FF2B5EF4-FFF2-40B4-BE49-F238E27FC236}">
                <a16:creationId xmlns:a16="http://schemas.microsoft.com/office/drawing/2014/main" id="{B0A2A734-17E4-44D5-9630-D54D6AF74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1" name="Rectangle 130">
            <a:extLst>
              <a:ext uri="{FF2B5EF4-FFF2-40B4-BE49-F238E27FC236}">
                <a16:creationId xmlns:a16="http://schemas.microsoft.com/office/drawing/2014/main" id="{EFFB5C33-24B2-4764-BDBD-4C10A21DB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91606" y="0"/>
            <a:ext cx="255239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FEB601E2-EFED-4313-BEE4-9E27B94FC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2852"/>
            <a:ext cx="6832905" cy="246557"/>
          </a:xfrm>
          <a:prstGeom prst="rect">
            <a:avLst/>
          </a:prstGeom>
        </p:spPr>
      </p:pic>
      <p:sp>
        <p:nvSpPr>
          <p:cNvPr id="135" name="Rectangle 134">
            <a:extLst>
              <a:ext uri="{FF2B5EF4-FFF2-40B4-BE49-F238E27FC236}">
                <a16:creationId xmlns:a16="http://schemas.microsoft.com/office/drawing/2014/main" id="{1425DB5A-CEE1-4EE1-8C4A-689E49D354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6832905" cy="1660332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8" name="Shape 368"/>
          <p:cNvSpPr>
            <a:spLocks noGrp="1"/>
          </p:cNvSpPr>
          <p:nvPr>
            <p:ph type="title"/>
          </p:nvPr>
        </p:nvSpPr>
        <p:spPr>
          <a:xfrm>
            <a:off x="630382" y="2733709"/>
            <a:ext cx="5743344" cy="13730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defTabSz="713231">
              <a:defRPr sz="6864">
                <a:effectLst>
                  <a:outerShdw blurRad="9906" dist="49530" dir="2700000" rotWithShape="0">
                    <a:srgbClr val="FFFFFF"/>
                  </a:outerShdw>
                </a:effectLst>
              </a:defRPr>
            </a:lvl1pPr>
          </a:lstStyle>
          <a:p>
            <a:pPr algn="r" defTabSz="914400"/>
            <a:r>
              <a:rPr lang="en-US" sz="5400" dirty="0">
                <a:solidFill>
                  <a:srgbClr val="FFFFFF"/>
                </a:solidFill>
              </a:rPr>
              <a:t>Questions?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88">
            <a:extLst>
              <a:ext uri="{FF2B5EF4-FFF2-40B4-BE49-F238E27FC236}">
                <a16:creationId xmlns:a16="http://schemas.microsoft.com/office/drawing/2014/main" id="{AC3E6C53-102E-4ACA-BCBB-3CC973B99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E4655D52-F2FA-4137-8A31-499A4FE62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240"/>
            <a:ext cx="7828359" cy="321164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8519FA1D-01C2-425F-B9AA-D69B4DD0A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69" y="1971234"/>
            <a:ext cx="1202248" cy="144270"/>
          </a:xfrm>
          <a:prstGeom prst="rect">
            <a:avLst/>
          </a:prstGeom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DC0D803F-BF83-4194-8691-90B027BDF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4316132F-CC4B-4C96-9C75-95DC7CD48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9370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99" name="Rectangle 98">
            <a:extLst>
              <a:ext uri="{FF2B5EF4-FFF2-40B4-BE49-F238E27FC236}">
                <a16:creationId xmlns:a16="http://schemas.microsoft.com/office/drawing/2014/main" id="{4B0FA309-807F-4C17-98EF-A3BA7388E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61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2642A87B-CAE9-4F8F-B293-28388E45D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3" name="Rectangle 102">
            <a:extLst>
              <a:ext uri="{FF2B5EF4-FFF2-40B4-BE49-F238E27FC236}">
                <a16:creationId xmlns:a16="http://schemas.microsoft.com/office/drawing/2014/main" id="{C8FA1749-B91A-40E7-AD01-0B9C9C6AF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83395" y="0"/>
            <a:ext cx="5664708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3B7A934F-FFF7-4353-83D3-4EF66E93E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6045"/>
            <a:ext cx="3723894" cy="144668"/>
          </a:xfrm>
          <a:prstGeom prst="rect">
            <a:avLst/>
          </a:prstGeom>
        </p:spPr>
      </p:pic>
      <p:sp>
        <p:nvSpPr>
          <p:cNvPr id="107" name="Rectangle 106">
            <a:extLst>
              <a:ext uri="{FF2B5EF4-FFF2-40B4-BE49-F238E27FC236}">
                <a16:creationId xmlns:a16="http://schemas.microsoft.com/office/drawing/2014/main" id="{700676C8-6DE8-47DD-9A23-D42063A12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38764"/>
            <a:ext cx="3723424" cy="318047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1" name="Shape 211"/>
          <p:cNvSpPr>
            <a:spLocks noGrp="1"/>
          </p:cNvSpPr>
          <p:nvPr>
            <p:ph type="title"/>
          </p:nvPr>
        </p:nvSpPr>
        <p:spPr>
          <a:xfrm>
            <a:off x="510240" y="2063262"/>
            <a:ext cx="2804460" cy="26610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800">
                <a:solidFill>
                  <a:srgbClr val="FFFFFF"/>
                </a:solidFill>
              </a:rPr>
              <a:t>Nectar  to Honey</a:t>
            </a:r>
          </a:p>
        </p:txBody>
      </p:sp>
      <p:sp>
        <p:nvSpPr>
          <p:cNvPr id="212" name="Shape 212"/>
          <p:cNvSpPr>
            <a:spLocks noGrp="1"/>
          </p:cNvSpPr>
          <p:nvPr>
            <p:ph type="body" sz="quarter" idx="1"/>
          </p:nvPr>
        </p:nvSpPr>
        <p:spPr>
          <a:xfrm>
            <a:off x="3723424" y="351692"/>
            <a:ext cx="4935593" cy="58125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32613" indent="-228600" algn="l">
              <a:spcBef>
                <a:spcPts val="500"/>
              </a:spcBef>
              <a:buFont typeface="Arial" panose="020B0604020202020204" pitchFamily="34" charset="0"/>
              <a:buChar char="•"/>
              <a:defRPr sz="2328">
                <a:effectLst>
                  <a:outerShdw blurRad="12319" dist="24638" dir="2700000" rotWithShape="0">
                    <a:srgbClr val="000000"/>
                  </a:outerShdw>
                </a:effectLst>
              </a:defRPr>
            </a:pPr>
            <a:r>
              <a:rPr lang="en-US" dirty="0">
                <a:solidFill>
                  <a:srgbClr val="FFFFFF"/>
                </a:solidFill>
              </a:rPr>
              <a:t>Nectar contains 60-80% water</a:t>
            </a:r>
          </a:p>
          <a:p>
            <a:pPr marL="332613" indent="-228600" algn="l">
              <a:buFont typeface="Arial" panose="020B0604020202020204" pitchFamily="34" charset="0"/>
              <a:buChar char="•"/>
              <a:defRPr sz="2328">
                <a:effectLst>
                  <a:outerShdw blurRad="12319" dist="24638" dir="2700000" rotWithShape="0">
                    <a:srgbClr val="000000"/>
                  </a:outerShdw>
                </a:effectLst>
              </a:defRPr>
            </a:pPr>
            <a:endParaRPr lang="en-US" dirty="0">
              <a:solidFill>
                <a:srgbClr val="FFFFFF"/>
              </a:solidFill>
            </a:endParaRPr>
          </a:p>
          <a:p>
            <a:pPr marL="332613" indent="-228600" algn="l">
              <a:spcBef>
                <a:spcPts val="500"/>
              </a:spcBef>
              <a:buFont typeface="Arial" panose="020B0604020202020204" pitchFamily="34" charset="0"/>
              <a:buChar char="•"/>
              <a:defRPr sz="2328">
                <a:effectLst>
                  <a:outerShdw blurRad="12319" dist="24638" dir="2700000" rotWithShape="0">
                    <a:srgbClr val="000000"/>
                  </a:outerShdw>
                </a:effectLst>
              </a:defRPr>
            </a:pPr>
            <a:r>
              <a:rPr lang="en-US" dirty="0">
                <a:solidFill>
                  <a:srgbClr val="FFFFFF"/>
                </a:solidFill>
              </a:rPr>
              <a:t>Honey contains everything that was in the nectar but only 17% -20% water</a:t>
            </a:r>
          </a:p>
          <a:p>
            <a:pPr marL="332613" indent="-228600" algn="l">
              <a:buFont typeface="Arial" panose="020B0604020202020204" pitchFamily="34" charset="0"/>
              <a:buChar char="•"/>
              <a:defRPr sz="2328">
                <a:effectLst>
                  <a:outerShdw blurRad="12319" dist="24638" dir="2700000" rotWithShape="0">
                    <a:srgbClr val="000000"/>
                  </a:outerShdw>
                </a:effectLst>
              </a:defRPr>
            </a:pPr>
            <a:endParaRPr lang="en-US" dirty="0">
              <a:solidFill>
                <a:srgbClr val="FFFFFF"/>
              </a:solidFill>
            </a:endParaRPr>
          </a:p>
          <a:p>
            <a:pPr marL="332613" indent="-228600" algn="l">
              <a:spcBef>
                <a:spcPts val="900"/>
              </a:spcBef>
              <a:buSzTx/>
              <a:buFont typeface="Arial" panose="020B0604020202020204" pitchFamily="34" charset="0"/>
              <a:buChar char="•"/>
              <a:defRPr sz="2328">
                <a:effectLst>
                  <a:outerShdw blurRad="12319" dist="24638" dir="2700000" rotWithShape="0">
                    <a:srgbClr val="000000"/>
                  </a:outerShdw>
                </a:effectLst>
              </a:defRPr>
            </a:pPr>
            <a:r>
              <a:rPr lang="en-US" dirty="0">
                <a:solidFill>
                  <a:srgbClr val="FFFFFF"/>
                </a:solidFill>
              </a:rPr>
              <a:t>Why?</a:t>
            </a:r>
          </a:p>
          <a:p>
            <a:pPr marL="332613" indent="-228600" algn="l">
              <a:buSzTx/>
              <a:buFont typeface="Arial" panose="020B0604020202020204" pitchFamily="34" charset="0"/>
              <a:buChar char="•"/>
              <a:defRPr sz="3880">
                <a:solidFill>
                  <a:srgbClr val="FFFFCC"/>
                </a:solidFill>
                <a:effectLst>
                  <a:outerShdw blurRad="12319" dist="24638" dir="2700000" rotWithShape="0">
                    <a:srgbClr val="000000"/>
                  </a:outerShdw>
                </a:effectLst>
              </a:defRPr>
            </a:pPr>
            <a:endParaRPr lang="en-US" dirty="0">
              <a:solidFill>
                <a:srgbClr val="FFFFFF"/>
              </a:solidFill>
            </a:endParaRPr>
          </a:p>
          <a:p>
            <a:pPr marL="332613" indent="-228600" algn="l">
              <a:spcBef>
                <a:spcPts val="500"/>
              </a:spcBef>
              <a:buFont typeface="Arial" panose="020B0604020202020204" pitchFamily="34" charset="0"/>
              <a:buChar char="•"/>
              <a:defRPr sz="2328">
                <a:effectLst>
                  <a:outerShdw blurRad="12319" dist="24638" dir="2700000" rotWithShape="0">
                    <a:srgbClr val="000000"/>
                  </a:outerShdw>
                </a:effectLst>
              </a:defRPr>
            </a:pPr>
            <a:r>
              <a:rPr lang="en-US" dirty="0">
                <a:solidFill>
                  <a:srgbClr val="FFFFFF"/>
                </a:solidFill>
              </a:rPr>
              <a:t>Honey is the bees winter food supply</a:t>
            </a:r>
          </a:p>
          <a:p>
            <a:pPr marL="332613" indent="-228600" algn="l">
              <a:buSzTx/>
              <a:buFont typeface="Arial" panose="020B0604020202020204" pitchFamily="34" charset="0"/>
              <a:buChar char="•"/>
              <a:defRPr sz="2328">
                <a:effectLst>
                  <a:outerShdw blurRad="12319" dist="24638" dir="2700000" rotWithShape="0">
                    <a:srgbClr val="000000"/>
                  </a:outerShdw>
                </a:effectLst>
              </a:defRPr>
            </a:pPr>
            <a:endParaRPr lang="en-US" dirty="0">
              <a:solidFill>
                <a:srgbClr val="FFFFFF"/>
              </a:solidFill>
            </a:endParaRPr>
          </a:p>
          <a:p>
            <a:pPr marL="332613" indent="-228600" algn="l">
              <a:buFont typeface="Arial" panose="020B0604020202020204" pitchFamily="34" charset="0"/>
              <a:buChar char="•"/>
              <a:defRPr sz="2328">
                <a:effectLst>
                  <a:outerShdw blurRad="12319" dist="24638" dir="2700000" rotWithShape="0">
                    <a:srgbClr val="000000"/>
                  </a:outerShdw>
                </a:effectLst>
              </a:defRPr>
            </a:pPr>
            <a:endParaRPr lang="en-US" dirty="0">
              <a:solidFill>
                <a:srgbClr val="FFFFFF"/>
              </a:solidFill>
            </a:endParaRPr>
          </a:p>
          <a:p>
            <a:pPr marL="332613" indent="-228600" algn="l">
              <a:spcBef>
                <a:spcPts val="500"/>
              </a:spcBef>
              <a:buFont typeface="Arial" panose="020B0604020202020204" pitchFamily="34" charset="0"/>
              <a:buChar char="•"/>
              <a:defRPr sz="2328">
                <a:effectLst>
                  <a:outerShdw blurRad="12319" dist="24638" dir="2700000" rotWithShape="0">
                    <a:srgbClr val="000000"/>
                  </a:outerShdw>
                </a:effectLst>
              </a:defRPr>
            </a:pPr>
            <a:r>
              <a:rPr lang="en-US" dirty="0">
                <a:solidFill>
                  <a:srgbClr val="FFFFFF"/>
                </a:solidFill>
              </a:rPr>
              <a:t>The low water content prevents fermentation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0" build="p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>
            <a:extLst>
              <a:ext uri="{FF2B5EF4-FFF2-40B4-BE49-F238E27FC236}">
                <a16:creationId xmlns:a16="http://schemas.microsoft.com/office/drawing/2014/main" id="{AC3E6C53-102E-4ACA-BCBB-3CC973B99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E4655D52-F2FA-4137-8A31-499A4FE62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240"/>
            <a:ext cx="7828359" cy="321164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8519FA1D-01C2-425F-B9AA-D69B4DD0A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69" y="1971234"/>
            <a:ext cx="1202248" cy="144270"/>
          </a:xfrm>
          <a:prstGeom prst="rect">
            <a:avLst/>
          </a:prstGeom>
        </p:spPr>
      </p:pic>
      <p:sp>
        <p:nvSpPr>
          <p:cNvPr id="98" name="Rectangle 97">
            <a:extLst>
              <a:ext uri="{FF2B5EF4-FFF2-40B4-BE49-F238E27FC236}">
                <a16:creationId xmlns:a16="http://schemas.microsoft.com/office/drawing/2014/main" id="{DC0D803F-BF83-4194-8691-90B027BDF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4316132F-CC4B-4C96-9C75-95DC7CD48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9370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4B0FA309-807F-4C17-98EF-A3BA7388E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61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2642A87B-CAE9-4F8F-B293-28388E45D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6" name="Rectangle 105">
            <a:extLst>
              <a:ext uri="{FF2B5EF4-FFF2-40B4-BE49-F238E27FC236}">
                <a16:creationId xmlns:a16="http://schemas.microsoft.com/office/drawing/2014/main" id="{C8FA1749-B91A-40E7-AD01-0B9C9C6AF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83395" y="0"/>
            <a:ext cx="5664708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3B7A934F-FFF7-4353-83D3-4EF66E93E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6045"/>
            <a:ext cx="3723894" cy="144668"/>
          </a:xfrm>
          <a:prstGeom prst="rect">
            <a:avLst/>
          </a:prstGeom>
        </p:spPr>
      </p:pic>
      <p:sp>
        <p:nvSpPr>
          <p:cNvPr id="110" name="Rectangle 109">
            <a:extLst>
              <a:ext uri="{FF2B5EF4-FFF2-40B4-BE49-F238E27FC236}">
                <a16:creationId xmlns:a16="http://schemas.microsoft.com/office/drawing/2014/main" id="{700676C8-6DE8-47DD-9A23-D42063A12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38764"/>
            <a:ext cx="3723424" cy="318047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4" name="Shape 214"/>
          <p:cNvSpPr>
            <a:spLocks noGrp="1"/>
          </p:cNvSpPr>
          <p:nvPr>
            <p:ph type="title"/>
          </p:nvPr>
        </p:nvSpPr>
        <p:spPr>
          <a:xfrm>
            <a:off x="510240" y="2063262"/>
            <a:ext cx="2804460" cy="26610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800">
                <a:solidFill>
                  <a:srgbClr val="FFFFFF"/>
                </a:solidFill>
              </a:rPr>
              <a:t>Water</a:t>
            </a:r>
          </a:p>
        </p:txBody>
      </p:sp>
      <p:sp>
        <p:nvSpPr>
          <p:cNvPr id="215" name="Shape 215"/>
          <p:cNvSpPr>
            <a:spLocks noGrp="1"/>
          </p:cNvSpPr>
          <p:nvPr>
            <p:ph type="body" sz="quarter" idx="1"/>
          </p:nvPr>
        </p:nvSpPr>
        <p:spPr>
          <a:xfrm>
            <a:off x="3965996" y="661106"/>
            <a:ext cx="4693021" cy="5503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lvl="1" indent="-228600" algn="l">
              <a:spcBef>
                <a:spcPts val="0"/>
              </a:spcBef>
              <a:buSzTx/>
              <a:buFont typeface="Arial" panose="020B0604020202020204" pitchFamily="34" charset="0"/>
              <a:buChar char="•"/>
              <a:defRPr sz="2800"/>
            </a:pPr>
            <a:endParaRPr lang="en-US" sz="2400" dirty="0">
              <a:solidFill>
                <a:srgbClr val="FFFFFF"/>
              </a:solidFill>
            </a:endParaRPr>
          </a:p>
          <a:p>
            <a:pPr indent="-228600" algn="l">
              <a:spcBef>
                <a:spcPts val="600"/>
              </a:spcBef>
              <a:buFont typeface="Arial" panose="020B0604020202020204" pitchFamily="34" charset="0"/>
              <a:buChar char="•"/>
              <a:defRPr sz="2800"/>
            </a:pPr>
            <a:r>
              <a:rPr lang="en-US" dirty="0">
                <a:solidFill>
                  <a:srgbClr val="FFFFFF"/>
                </a:solidFill>
              </a:rPr>
              <a:t>Brought in to dilute honey so bees can digest it</a:t>
            </a:r>
          </a:p>
          <a:p>
            <a:pPr indent="-228600" algn="l">
              <a:buFont typeface="Arial" panose="020B0604020202020204" pitchFamily="34" charset="0"/>
              <a:buChar char="•"/>
              <a:defRPr sz="2800"/>
            </a:pPr>
            <a:endParaRPr lang="en-US" dirty="0">
              <a:solidFill>
                <a:srgbClr val="FFFFFF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  <a:defRPr sz="2800"/>
            </a:pPr>
            <a:endParaRPr lang="en-US" dirty="0">
              <a:solidFill>
                <a:srgbClr val="FFFFFF"/>
              </a:solidFill>
            </a:endParaRPr>
          </a:p>
          <a:p>
            <a:pPr indent="-228600" algn="l">
              <a:spcBef>
                <a:spcPts val="600"/>
              </a:spcBef>
              <a:buFont typeface="Arial" panose="020B0604020202020204" pitchFamily="34" charset="0"/>
              <a:buChar char="•"/>
              <a:defRPr sz="2800"/>
            </a:pPr>
            <a:r>
              <a:rPr lang="en-US" dirty="0">
                <a:solidFill>
                  <a:srgbClr val="FFFFFF"/>
                </a:solidFill>
              </a:rPr>
              <a:t>Removed by fanning when nectar is turned into honey </a:t>
            </a:r>
          </a:p>
          <a:p>
            <a:pPr indent="-228600" algn="l">
              <a:buFont typeface="Arial" panose="020B0604020202020204" pitchFamily="34" charset="0"/>
              <a:buChar char="•"/>
              <a:defRPr sz="2800"/>
            </a:pPr>
            <a:endParaRPr lang="en-US" dirty="0">
              <a:solidFill>
                <a:srgbClr val="FFFFFF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  <a:defRPr sz="2800"/>
            </a:pPr>
            <a:endParaRPr lang="en-US" dirty="0">
              <a:solidFill>
                <a:srgbClr val="FFFFFF"/>
              </a:solidFill>
            </a:endParaRPr>
          </a:p>
          <a:p>
            <a:pPr indent="-228600" algn="l">
              <a:spcBef>
                <a:spcPts val="600"/>
              </a:spcBef>
              <a:buFont typeface="Arial" panose="020B0604020202020204" pitchFamily="34" charset="0"/>
              <a:buChar char="•"/>
              <a:defRPr sz="2800"/>
            </a:pPr>
            <a:r>
              <a:rPr lang="en-US" dirty="0">
                <a:solidFill>
                  <a:srgbClr val="FFFFFF"/>
                </a:solidFill>
              </a:rPr>
              <a:t>This also cools the hive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/>
          </p:cNvSpPr>
          <p:nvPr>
            <p:ph type="title" idx="4294967295"/>
          </p:nvPr>
        </p:nvSpPr>
        <p:spPr>
          <a:xfrm>
            <a:off x="520504" y="188913"/>
            <a:ext cx="8020245" cy="1143000"/>
          </a:xfrm>
          <a:prstGeom prst="rect">
            <a:avLst/>
          </a:prstGeom>
        </p:spPr>
        <p:txBody>
          <a:bodyPr/>
          <a:lstStyle/>
          <a:p>
            <a:r>
              <a:rPr dirty="0"/>
              <a:t>Water Balance</a:t>
            </a:r>
          </a:p>
        </p:txBody>
      </p:sp>
      <p:grpSp>
        <p:nvGrpSpPr>
          <p:cNvPr id="238" name="Group 238"/>
          <p:cNvGrpSpPr/>
          <p:nvPr/>
        </p:nvGrpSpPr>
        <p:grpSpPr>
          <a:xfrm>
            <a:off x="1609725" y="1412875"/>
            <a:ext cx="6202363" cy="5111750"/>
            <a:chOff x="0" y="0"/>
            <a:chExt cx="6202362" cy="5111749"/>
          </a:xfrm>
        </p:grpSpPr>
        <p:grpSp>
          <p:nvGrpSpPr>
            <p:cNvPr id="220" name="Group 220"/>
            <p:cNvGrpSpPr/>
            <p:nvPr/>
          </p:nvGrpSpPr>
          <p:grpSpPr>
            <a:xfrm>
              <a:off x="4541837" y="2300287"/>
              <a:ext cx="1660526" cy="1011238"/>
              <a:chOff x="0" y="0"/>
              <a:chExt cx="1660525" cy="1011237"/>
            </a:xfrm>
          </p:grpSpPr>
          <p:sp>
            <p:nvSpPr>
              <p:cNvPr id="218" name="Shape 218"/>
              <p:cNvSpPr/>
              <p:nvPr/>
            </p:nvSpPr>
            <p:spPr>
              <a:xfrm>
                <a:off x="0" y="0"/>
                <a:ext cx="1660525" cy="1011238"/>
              </a:xfrm>
              <a:prstGeom prst="rect">
                <a:avLst/>
              </a:prstGeom>
              <a:solidFill>
                <a:srgbClr val="DDDDDD"/>
              </a:solidFill>
              <a:ln w="952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>
                  <a:defRPr sz="16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219" name="Shape 219"/>
              <p:cNvSpPr/>
              <p:nvPr/>
            </p:nvSpPr>
            <p:spPr>
              <a:xfrm>
                <a:off x="0" y="0"/>
                <a:ext cx="1660525" cy="65629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algn="ctr">
                  <a:defRPr sz="8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  <a:p>
                <a:pPr algn="ctr">
                  <a:defRPr sz="1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Water used in daily metabolism</a:t>
                </a:r>
              </a:p>
            </p:txBody>
          </p:sp>
        </p:grpSp>
        <p:grpSp>
          <p:nvGrpSpPr>
            <p:cNvPr id="223" name="Group 223"/>
            <p:cNvGrpSpPr/>
            <p:nvPr/>
          </p:nvGrpSpPr>
          <p:grpSpPr>
            <a:xfrm>
              <a:off x="2214562" y="0"/>
              <a:ext cx="1773238" cy="1509713"/>
              <a:chOff x="0" y="0"/>
              <a:chExt cx="1773237" cy="1509712"/>
            </a:xfrm>
          </p:grpSpPr>
          <p:sp>
            <p:nvSpPr>
              <p:cNvPr id="221" name="Shape 221"/>
              <p:cNvSpPr/>
              <p:nvPr/>
            </p:nvSpPr>
            <p:spPr>
              <a:xfrm>
                <a:off x="0" y="-1"/>
                <a:ext cx="1773238" cy="1509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400" y="0"/>
                    </a:moveTo>
                    <a:lnTo>
                      <a:pt x="0" y="10800"/>
                    </a:ln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10800"/>
                    </a:lnTo>
                    <a:lnTo>
                      <a:pt x="16200" y="0"/>
                    </a:lnTo>
                    <a:close/>
                  </a:path>
                </a:pathLst>
              </a:custGeom>
              <a:solidFill>
                <a:srgbClr val="DDDDDD"/>
              </a:solidFill>
              <a:ln w="12700" cap="flat">
                <a:noFill/>
                <a:miter lim="400000"/>
              </a:ln>
              <a:effectLst>
                <a:outerShdw blurRad="63500" dist="35921" dir="2700000" rotWithShape="0">
                  <a:srgbClr val="808080"/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>
                  <a:defRPr sz="1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22" name="Shape 222"/>
              <p:cNvSpPr/>
              <p:nvPr/>
            </p:nvSpPr>
            <p:spPr>
              <a:xfrm>
                <a:off x="295539" y="251618"/>
                <a:ext cx="1182159" cy="77059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algn="ctr">
                  <a:defRPr sz="1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Stored honey  </a:t>
                </a:r>
              </a:p>
              <a:p>
                <a:pPr algn="ctr">
                  <a:defRPr sz="1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20% water</a:t>
                </a:r>
              </a:p>
            </p:txBody>
          </p:sp>
        </p:grpSp>
        <p:grpSp>
          <p:nvGrpSpPr>
            <p:cNvPr id="226" name="Group 226"/>
            <p:cNvGrpSpPr/>
            <p:nvPr/>
          </p:nvGrpSpPr>
          <p:grpSpPr>
            <a:xfrm>
              <a:off x="2214562" y="4298949"/>
              <a:ext cx="1660526" cy="812801"/>
              <a:chOff x="0" y="0"/>
              <a:chExt cx="1660525" cy="812800"/>
            </a:xfrm>
          </p:grpSpPr>
          <p:sp>
            <p:nvSpPr>
              <p:cNvPr id="224" name="Shape 224"/>
              <p:cNvSpPr/>
              <p:nvPr/>
            </p:nvSpPr>
            <p:spPr>
              <a:xfrm>
                <a:off x="0" y="0"/>
                <a:ext cx="1660525" cy="812800"/>
              </a:xfrm>
              <a:prstGeom prst="rect">
                <a:avLst/>
              </a:prstGeom>
              <a:solidFill>
                <a:srgbClr val="DDDDDD"/>
              </a:solidFill>
              <a:ln w="952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>
                  <a:defRPr sz="1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25" name="Shape 225"/>
              <p:cNvSpPr/>
              <p:nvPr/>
            </p:nvSpPr>
            <p:spPr>
              <a:xfrm>
                <a:off x="0" y="0"/>
                <a:ext cx="1660525" cy="54199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algn="ctr">
                  <a:defRPr sz="1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Nectar averaging </a:t>
                </a:r>
              </a:p>
              <a:p>
                <a:pPr algn="ctr">
                  <a:defRPr sz="1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60-80% water</a:t>
                </a:r>
              </a:p>
            </p:txBody>
          </p:sp>
        </p:grpSp>
        <p:grpSp>
          <p:nvGrpSpPr>
            <p:cNvPr id="229" name="Group 229"/>
            <p:cNvGrpSpPr/>
            <p:nvPr/>
          </p:nvGrpSpPr>
          <p:grpSpPr>
            <a:xfrm>
              <a:off x="2214562" y="1976437"/>
              <a:ext cx="1773238" cy="1739901"/>
              <a:chOff x="0" y="0"/>
              <a:chExt cx="1773237" cy="1739900"/>
            </a:xfrm>
          </p:grpSpPr>
          <p:sp>
            <p:nvSpPr>
              <p:cNvPr id="227" name="Shape 227"/>
              <p:cNvSpPr/>
              <p:nvPr/>
            </p:nvSpPr>
            <p:spPr>
              <a:xfrm>
                <a:off x="0" y="0"/>
                <a:ext cx="1773238" cy="1739900"/>
              </a:xfrm>
              <a:prstGeom prst="ellipse">
                <a:avLst/>
              </a:prstGeom>
              <a:solidFill>
                <a:srgbClr val="DDDDDD"/>
              </a:solidFill>
              <a:ln w="12700" cap="flat">
                <a:noFill/>
                <a:miter lim="400000"/>
              </a:ln>
              <a:effectLst>
                <a:outerShdw blurRad="63500" dist="35921" dir="2700000" rotWithShape="0">
                  <a:srgbClr val="808080"/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>
                  <a:defRPr sz="1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28" name="Shape 228"/>
              <p:cNvSpPr/>
              <p:nvPr/>
            </p:nvSpPr>
            <p:spPr>
              <a:xfrm>
                <a:off x="259664" y="254782"/>
                <a:ext cx="1253910" cy="99919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Worker’s honey stomachs 50% water</a:t>
                </a:r>
              </a:p>
            </p:txBody>
          </p:sp>
        </p:grpSp>
        <p:sp>
          <p:nvSpPr>
            <p:cNvPr id="230" name="Shape 230"/>
            <p:cNvSpPr/>
            <p:nvPr/>
          </p:nvSpPr>
          <p:spPr>
            <a:xfrm flipV="1">
              <a:off x="3100387" y="3716337"/>
              <a:ext cx="1588" cy="582613"/>
            </a:xfrm>
            <a:prstGeom prst="line">
              <a:avLst/>
            </a:prstGeom>
            <a:noFill/>
            <a:ln w="25400" cap="flat">
              <a:solidFill>
                <a:srgbClr val="00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1" name="Shape 231"/>
            <p:cNvSpPr/>
            <p:nvPr/>
          </p:nvSpPr>
          <p:spPr>
            <a:xfrm>
              <a:off x="1660525" y="2787650"/>
              <a:ext cx="554038" cy="0"/>
            </a:xfrm>
            <a:prstGeom prst="line">
              <a:avLst/>
            </a:prstGeom>
            <a:noFill/>
            <a:ln w="25400" cap="flat">
              <a:solidFill>
                <a:srgbClr val="00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2" name="Shape 232"/>
            <p:cNvSpPr/>
            <p:nvPr/>
          </p:nvSpPr>
          <p:spPr>
            <a:xfrm>
              <a:off x="3987800" y="2787650"/>
              <a:ext cx="554038" cy="0"/>
            </a:xfrm>
            <a:prstGeom prst="line">
              <a:avLst/>
            </a:prstGeom>
            <a:noFill/>
            <a:ln w="25400" cap="flat">
              <a:solidFill>
                <a:srgbClr val="00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235" name="Group 235"/>
            <p:cNvGrpSpPr/>
            <p:nvPr/>
          </p:nvGrpSpPr>
          <p:grpSpPr>
            <a:xfrm>
              <a:off x="0" y="2439987"/>
              <a:ext cx="1660525" cy="965201"/>
              <a:chOff x="0" y="0"/>
              <a:chExt cx="1660525" cy="965200"/>
            </a:xfrm>
          </p:grpSpPr>
          <p:sp>
            <p:nvSpPr>
              <p:cNvPr id="233" name="Shape 233"/>
              <p:cNvSpPr/>
              <p:nvPr/>
            </p:nvSpPr>
            <p:spPr>
              <a:xfrm>
                <a:off x="0" y="0"/>
                <a:ext cx="1660525" cy="965200"/>
              </a:xfrm>
              <a:prstGeom prst="rect">
                <a:avLst/>
              </a:prstGeom>
              <a:solidFill>
                <a:srgbClr val="DDDDDD"/>
              </a:solidFill>
              <a:ln w="952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>
                  <a:defRPr sz="1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34" name="Shape 234"/>
              <p:cNvSpPr/>
              <p:nvPr/>
            </p:nvSpPr>
            <p:spPr>
              <a:xfrm>
                <a:off x="0" y="0"/>
                <a:ext cx="1660525" cy="88489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algn="ctr">
                  <a:defRPr sz="8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  <a:p>
                <a:pPr algn="ctr">
                  <a:defRPr sz="1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Water carriers bring 100% water</a:t>
                </a:r>
              </a:p>
            </p:txBody>
          </p:sp>
        </p:grpSp>
        <p:sp>
          <p:nvSpPr>
            <p:cNvPr id="236" name="Shape 236"/>
            <p:cNvSpPr/>
            <p:nvPr/>
          </p:nvSpPr>
          <p:spPr>
            <a:xfrm>
              <a:off x="2770187" y="1509712"/>
              <a:ext cx="1588" cy="581026"/>
            </a:xfrm>
            <a:prstGeom prst="line">
              <a:avLst/>
            </a:prstGeom>
            <a:noFill/>
            <a:ln w="25400" cap="flat">
              <a:solidFill>
                <a:srgbClr val="00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7" name="Shape 237"/>
            <p:cNvSpPr/>
            <p:nvPr/>
          </p:nvSpPr>
          <p:spPr>
            <a:xfrm flipV="1">
              <a:off x="3432175" y="1509712"/>
              <a:ext cx="3176" cy="581026"/>
            </a:xfrm>
            <a:prstGeom prst="line">
              <a:avLst/>
            </a:prstGeom>
            <a:noFill/>
            <a:ln w="25400" cap="flat">
              <a:solidFill>
                <a:srgbClr val="00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117">
            <a:extLst>
              <a:ext uri="{FF2B5EF4-FFF2-40B4-BE49-F238E27FC236}">
                <a16:creationId xmlns:a16="http://schemas.microsoft.com/office/drawing/2014/main" id="{AC3E6C53-102E-4ACA-BCBB-3CC973B99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E4655D52-F2FA-4137-8A31-499A4FE62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240"/>
            <a:ext cx="7828359" cy="321164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8519FA1D-01C2-425F-B9AA-D69B4DD0A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69" y="1971234"/>
            <a:ext cx="1202248" cy="144270"/>
          </a:xfrm>
          <a:prstGeom prst="rect">
            <a:avLst/>
          </a:prstGeom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DC0D803F-BF83-4194-8691-90B027BDF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4316132F-CC4B-4C96-9C75-95DC7CD48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9370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8" name="Rectangle 127">
            <a:extLst>
              <a:ext uri="{FF2B5EF4-FFF2-40B4-BE49-F238E27FC236}">
                <a16:creationId xmlns:a16="http://schemas.microsoft.com/office/drawing/2014/main" id="{4B0FA309-807F-4C17-98EF-A3BA7388E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61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2642A87B-CAE9-4F8F-B293-28388E45D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2" name="Rectangle 131">
            <a:extLst>
              <a:ext uri="{FF2B5EF4-FFF2-40B4-BE49-F238E27FC236}">
                <a16:creationId xmlns:a16="http://schemas.microsoft.com/office/drawing/2014/main" id="{C8FA1749-B91A-40E7-AD01-0B9C9C6AF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83395" y="0"/>
            <a:ext cx="5664708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3B7A934F-FFF7-4353-83D3-4EF66E93E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6045"/>
            <a:ext cx="3723894" cy="144668"/>
          </a:xfrm>
          <a:prstGeom prst="rect">
            <a:avLst/>
          </a:prstGeom>
        </p:spPr>
      </p:pic>
      <p:sp>
        <p:nvSpPr>
          <p:cNvPr id="136" name="Rectangle 135">
            <a:extLst>
              <a:ext uri="{FF2B5EF4-FFF2-40B4-BE49-F238E27FC236}">
                <a16:creationId xmlns:a16="http://schemas.microsoft.com/office/drawing/2014/main" id="{700676C8-6DE8-47DD-9A23-D42063A12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38764"/>
            <a:ext cx="3723424" cy="318047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0" name="Shape 240"/>
          <p:cNvSpPr>
            <a:spLocks noGrp="1"/>
          </p:cNvSpPr>
          <p:nvPr>
            <p:ph type="title"/>
          </p:nvPr>
        </p:nvSpPr>
        <p:spPr>
          <a:xfrm>
            <a:off x="510240" y="2063262"/>
            <a:ext cx="2804460" cy="26610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800" dirty="0">
                <a:solidFill>
                  <a:srgbClr val="FFFFFF"/>
                </a:solidFill>
              </a:rPr>
              <a:t>Propolis</a:t>
            </a:r>
          </a:p>
        </p:txBody>
      </p:sp>
      <p:sp>
        <p:nvSpPr>
          <p:cNvPr id="241" name="Shape 241"/>
          <p:cNvSpPr>
            <a:spLocks noGrp="1"/>
          </p:cNvSpPr>
          <p:nvPr>
            <p:ph type="body" sz="quarter" idx="1"/>
          </p:nvPr>
        </p:nvSpPr>
        <p:spPr>
          <a:xfrm>
            <a:off x="3965996" y="661106"/>
            <a:ext cx="4693021" cy="5503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pPr>
            <a:r>
              <a:rPr lang="en-US" sz="2000" dirty="0">
                <a:solidFill>
                  <a:srgbClr val="FFFFFF"/>
                </a:solidFill>
              </a:rPr>
              <a:t>Bee glue</a:t>
            </a:r>
          </a:p>
          <a:p>
            <a:pPr indent="-228600" algn="l"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pPr>
            <a:r>
              <a:rPr lang="en-US" sz="2000" dirty="0">
                <a:solidFill>
                  <a:srgbClr val="FFFFFF"/>
                </a:solidFill>
              </a:rPr>
              <a:t>From Latin meaning ‘before the city’ – sometimes used to narrow entrance</a:t>
            </a:r>
          </a:p>
          <a:p>
            <a:pPr indent="-228600" algn="l"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pPr>
            <a:r>
              <a:rPr lang="en-US" sz="2000" dirty="0">
                <a:solidFill>
                  <a:srgbClr val="FFFFFF"/>
                </a:solidFill>
              </a:rPr>
              <a:t>Generally 55% resins &amp; balsams, 10% aromatic oils </a:t>
            </a:r>
          </a:p>
          <a:p>
            <a:pPr indent="-228600" algn="l"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pPr>
            <a:r>
              <a:rPr lang="en-US" sz="2000" dirty="0">
                <a:solidFill>
                  <a:srgbClr val="FFFFFF"/>
                </a:solidFill>
              </a:rPr>
              <a:t>Antibiotic and antifungal properties</a:t>
            </a:r>
          </a:p>
          <a:p>
            <a:pPr indent="-228600" algn="l"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pPr>
            <a:r>
              <a:rPr lang="en-US" sz="2000" dirty="0">
                <a:solidFill>
                  <a:srgbClr val="FFFFFF"/>
                </a:solidFill>
              </a:rPr>
              <a:t>Gathered from tree buds and resins</a:t>
            </a:r>
          </a:p>
          <a:p>
            <a:pPr indent="-228600" algn="l"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pPr>
            <a:r>
              <a:rPr lang="en-US" sz="2000" dirty="0">
                <a:solidFill>
                  <a:srgbClr val="FFFFFF"/>
                </a:solidFill>
              </a:rPr>
              <a:t> Anything sticky will do:</a:t>
            </a:r>
          </a:p>
          <a:p>
            <a:pPr marL="742950" lvl="1" indent="-228600" algn="l">
              <a:spcBef>
                <a:spcPts val="0"/>
              </a:spcBef>
              <a:buClr>
                <a:srgbClr val="B7B6A3"/>
              </a:buClr>
              <a:buFont typeface="Arial" panose="020B0604020202020204" pitchFamily="34" charset="0"/>
              <a:buChar char="•"/>
              <a:defRPr sz="2000"/>
            </a:pPr>
            <a:r>
              <a:rPr lang="en-US" dirty="0">
                <a:solidFill>
                  <a:srgbClr val="FFFFFF"/>
                </a:solidFill>
              </a:rPr>
              <a:t>Wet paint </a:t>
            </a:r>
          </a:p>
          <a:p>
            <a:pPr marL="742950" lvl="1" indent="-228600" algn="l">
              <a:spcBef>
                <a:spcPts val="0"/>
              </a:spcBef>
              <a:buClr>
                <a:srgbClr val="B7B6A3"/>
              </a:buClr>
              <a:buFont typeface="Arial" panose="020B0604020202020204" pitchFamily="34" charset="0"/>
              <a:buChar char="•"/>
              <a:defRPr sz="2000"/>
            </a:pPr>
            <a:r>
              <a:rPr lang="en-US" dirty="0">
                <a:solidFill>
                  <a:srgbClr val="FFFFFF"/>
                </a:solidFill>
              </a:rPr>
              <a:t>Varnish</a:t>
            </a:r>
          </a:p>
          <a:p>
            <a:pPr marL="742950" lvl="1" indent="-228600" algn="l">
              <a:spcBef>
                <a:spcPts val="0"/>
              </a:spcBef>
              <a:buClr>
                <a:srgbClr val="B7B6A3"/>
              </a:buClr>
              <a:buFont typeface="Arial" panose="020B0604020202020204" pitchFamily="34" charset="0"/>
              <a:buChar char="•"/>
              <a:defRPr sz="2000"/>
            </a:pPr>
            <a:r>
              <a:rPr lang="en-US" dirty="0">
                <a:solidFill>
                  <a:srgbClr val="FFFFFF"/>
                </a:solidFill>
              </a:rPr>
              <a:t>Tar</a:t>
            </a:r>
          </a:p>
          <a:p>
            <a:pPr indent="-228600" algn="l"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pPr>
            <a:r>
              <a:rPr lang="en-US" sz="2000" dirty="0">
                <a:solidFill>
                  <a:srgbClr val="FFFFFF"/>
                </a:solidFill>
              </a:rPr>
              <a:t>Uses:</a:t>
            </a:r>
          </a:p>
          <a:p>
            <a:pPr marL="742950" lvl="1" indent="-228600" algn="l">
              <a:spcBef>
                <a:spcPts val="0"/>
              </a:spcBef>
              <a:buClr>
                <a:srgbClr val="B7B6A3"/>
              </a:buClr>
              <a:buFont typeface="Arial" panose="020B0604020202020204" pitchFamily="34" charset="0"/>
              <a:buChar char="•"/>
              <a:defRPr sz="2000"/>
            </a:pPr>
            <a:r>
              <a:rPr lang="en-US" dirty="0">
                <a:solidFill>
                  <a:srgbClr val="FFFFFF"/>
                </a:solidFill>
              </a:rPr>
              <a:t>Narrowing entrances &amp; plugging holes</a:t>
            </a:r>
          </a:p>
          <a:p>
            <a:pPr marL="742950" lvl="1" indent="-228600" algn="l">
              <a:spcBef>
                <a:spcPts val="0"/>
              </a:spcBef>
              <a:buClr>
                <a:srgbClr val="B7B6A3"/>
              </a:buClr>
              <a:buFont typeface="Arial" panose="020B0604020202020204" pitchFamily="34" charset="0"/>
              <a:buChar char="•"/>
              <a:defRPr sz="2000"/>
            </a:pPr>
            <a:r>
              <a:rPr lang="en-US" dirty="0">
                <a:solidFill>
                  <a:srgbClr val="FFFFFF"/>
                </a:solidFill>
              </a:rPr>
              <a:t>Waterproofing/draught-proofing hive</a:t>
            </a:r>
          </a:p>
          <a:p>
            <a:pPr marL="742950" lvl="1" indent="-228600" algn="l">
              <a:spcBef>
                <a:spcPts val="0"/>
              </a:spcBef>
              <a:buClr>
                <a:srgbClr val="B7B6A3"/>
              </a:buClr>
              <a:buFont typeface="Arial" panose="020B0604020202020204" pitchFamily="34" charset="0"/>
              <a:buChar char="•"/>
              <a:defRPr sz="2000"/>
            </a:pPr>
            <a:r>
              <a:rPr lang="en-US" dirty="0">
                <a:solidFill>
                  <a:srgbClr val="FFFFFF"/>
                </a:solidFill>
              </a:rPr>
              <a:t>Sticking everything down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4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4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4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4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" grpId="0" build="p" animBg="1" advAuto="0"/>
    </p:bld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Compass">
  <a:themeElements>
    <a:clrScheme name="Compas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CC6600"/>
      </a:accent1>
      <a:accent2>
        <a:srgbClr val="809EA8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Compass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Compas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686B5D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686B5D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1070</Words>
  <Application>Microsoft Office PowerPoint</Application>
  <PresentationFormat>On-screen Show (4:3)</PresentationFormat>
  <Paragraphs>349</Paragraphs>
  <Slides>54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Berlin</vt:lpstr>
      <vt:lpstr>Foraging Bees </vt:lpstr>
      <vt:lpstr> Forage</vt:lpstr>
      <vt:lpstr>What do Bees Forage for?</vt:lpstr>
      <vt:lpstr>Pollen </vt:lpstr>
      <vt:lpstr>Nectar</vt:lpstr>
      <vt:lpstr>Nectar  to Honey</vt:lpstr>
      <vt:lpstr>Water</vt:lpstr>
      <vt:lpstr>Water Balance</vt:lpstr>
      <vt:lpstr>Propolis</vt:lpstr>
      <vt:lpstr>Can We Use  Propolis?</vt:lpstr>
      <vt:lpstr>Pollen Basket or Corbicula</vt:lpstr>
      <vt:lpstr>What is Honey?</vt:lpstr>
      <vt:lpstr>Honey Stomach</vt:lpstr>
      <vt:lpstr>Honey’s Healing Properties</vt:lpstr>
      <vt:lpstr>Interesting (Useless) Fact:</vt:lpstr>
      <vt:lpstr> Honey’s ‘Best Before’ Date</vt:lpstr>
      <vt:lpstr>Sources  of  Propolis</vt:lpstr>
      <vt:lpstr>Bees gathering propolis</vt:lpstr>
      <vt:lpstr>Sticky buds</vt:lpstr>
      <vt:lpstr>Tree resins</vt:lpstr>
      <vt:lpstr>Sources  of  Propolis</vt:lpstr>
      <vt:lpstr>PowerPoint Presentation</vt:lpstr>
      <vt:lpstr>The  Floral Year</vt:lpstr>
      <vt:lpstr>Interesting Forage Facts</vt:lpstr>
      <vt:lpstr>Bee Plants: Jan - Feb - Mar</vt:lpstr>
      <vt:lpstr>Garden Heathers (Erica spp)</vt:lpstr>
      <vt:lpstr>Hellebore</vt:lpstr>
      <vt:lpstr>Snowdrops </vt:lpstr>
      <vt:lpstr>Crocus</vt:lpstr>
      <vt:lpstr>Willow</vt:lpstr>
      <vt:lpstr>Gorse</vt:lpstr>
      <vt:lpstr>Bee Plants – Apr May </vt:lpstr>
      <vt:lpstr>Dandelion</vt:lpstr>
      <vt:lpstr>Sycamore</vt:lpstr>
      <vt:lpstr>Bee Plants – Jun Jul Aug </vt:lpstr>
      <vt:lpstr>Hawthorn</vt:lpstr>
      <vt:lpstr>White Clover</vt:lpstr>
      <vt:lpstr>Rosebay Willow Herb or Fireweed</vt:lpstr>
      <vt:lpstr>Blackberry</vt:lpstr>
      <vt:lpstr>Erica tetralix or Cross-leaved heath</vt:lpstr>
      <vt:lpstr>Ling heather (Calluna vulgaris)</vt:lpstr>
      <vt:lpstr>Ivy</vt:lpstr>
      <vt:lpstr>Bee Plants – Sep Oct Nov</vt:lpstr>
      <vt:lpstr>Pollination</vt:lpstr>
      <vt:lpstr>Basic Botany </vt:lpstr>
      <vt:lpstr>PowerPoint Presentation</vt:lpstr>
      <vt:lpstr>Some Crops Pollinated by Bees</vt:lpstr>
      <vt:lpstr>Oilseed Rape</vt:lpstr>
      <vt:lpstr>Borage or ‘Starflower’</vt:lpstr>
      <vt:lpstr>PowerPoint Presentation</vt:lpstr>
      <vt:lpstr>Lavender</vt:lpstr>
      <vt:lpstr>Migratory Beekeepers U.S.</vt:lpstr>
      <vt:lpstr>Foragers for the Flow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Foraging Bees</dc:title>
  <dc:creator>Derek Hanley</dc:creator>
  <cp:lastModifiedBy>Derek Hanley</cp:lastModifiedBy>
  <cp:revision>6</cp:revision>
  <dcterms:created xsi:type="dcterms:W3CDTF">2020-02-24T16:28:01Z</dcterms:created>
  <dcterms:modified xsi:type="dcterms:W3CDTF">2021-03-17T16:10:45Z</dcterms:modified>
</cp:coreProperties>
</file>